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4"/>
  </p:notesMasterIdLst>
  <p:sldIdLst>
    <p:sldId id="256" r:id="rId2"/>
    <p:sldId id="291" r:id="rId3"/>
    <p:sldId id="304" r:id="rId4"/>
    <p:sldId id="305" r:id="rId5"/>
    <p:sldId id="281" r:id="rId6"/>
    <p:sldId id="290" r:id="rId7"/>
    <p:sldId id="297" r:id="rId8"/>
    <p:sldId id="298" r:id="rId9"/>
    <p:sldId id="299" r:id="rId10"/>
    <p:sldId id="258" r:id="rId11"/>
    <p:sldId id="263" r:id="rId12"/>
    <p:sldId id="264" r:id="rId13"/>
    <p:sldId id="296" r:id="rId14"/>
    <p:sldId id="259" r:id="rId15"/>
    <p:sldId id="292" r:id="rId16"/>
    <p:sldId id="301" r:id="rId17"/>
    <p:sldId id="302" r:id="rId18"/>
    <p:sldId id="310" r:id="rId19"/>
    <p:sldId id="311" r:id="rId20"/>
    <p:sldId id="312" r:id="rId21"/>
    <p:sldId id="306" r:id="rId22"/>
    <p:sldId id="294" r:id="rId23"/>
    <p:sldId id="295" r:id="rId24"/>
    <p:sldId id="286" r:id="rId25"/>
    <p:sldId id="285" r:id="rId26"/>
    <p:sldId id="300" r:id="rId27"/>
    <p:sldId id="284" r:id="rId28"/>
    <p:sldId id="315" r:id="rId29"/>
    <p:sldId id="287" r:id="rId30"/>
    <p:sldId id="288" r:id="rId31"/>
    <p:sldId id="283" r:id="rId32"/>
    <p:sldId id="261" r:id="rId33"/>
    <p:sldId id="313" r:id="rId34"/>
    <p:sldId id="314" r:id="rId35"/>
    <p:sldId id="257" r:id="rId36"/>
    <p:sldId id="270" r:id="rId37"/>
    <p:sldId id="316" r:id="rId38"/>
    <p:sldId id="282" r:id="rId39"/>
    <p:sldId id="308" r:id="rId40"/>
    <p:sldId id="307" r:id="rId41"/>
    <p:sldId id="309" r:id="rId42"/>
    <p:sldId id="30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2192" y="-112"/>
      </p:cViewPr>
      <p:guideLst>
        <p:guide orient="horz" pos="2160"/>
        <p:guide pos="2880"/>
      </p:guideLst>
    </p:cSldViewPr>
  </p:slideViewPr>
  <p:notesTextViewPr>
    <p:cViewPr>
      <p:scale>
        <a:sx n="100" d="100"/>
        <a:sy n="100" d="100"/>
      </p:scale>
      <p:origin x="0" y="0"/>
    </p:cViewPr>
  </p:notesTextViewPr>
  <p:sorterViewPr>
    <p:cViewPr>
      <p:scale>
        <a:sx n="167" d="100"/>
        <a:sy n="167" d="100"/>
      </p:scale>
      <p:origin x="0" y="85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EE1A2-0B99-C144-B047-275CD063D0F8}" type="datetimeFigureOut">
              <a:rPr lang="en-US" smtClean="0"/>
              <a:t>5/4/18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D8F312-3A75-E74A-B1E5-0D8CD1F5A57D}" type="slidenum">
              <a:rPr lang="en-US" smtClean="0"/>
              <a:t>‹#›</a:t>
            </a:fld>
            <a:endParaRPr lang="en-US"/>
          </a:p>
        </p:txBody>
      </p:sp>
    </p:spTree>
    <p:extLst>
      <p:ext uri="{BB962C8B-B14F-4D97-AF65-F5344CB8AC3E}">
        <p14:creationId xmlns:p14="http://schemas.microsoft.com/office/powerpoint/2010/main" val="1612004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ECFD-7866-3944-8347-09ABE36DAC9D}"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250140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3ECFD-7866-3944-8347-09ABE36DAC9D}"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181541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3ECFD-7866-3944-8347-09ABE36DAC9D}"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374512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3ECFD-7866-3944-8347-09ABE36DAC9D}"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241133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3ECFD-7866-3944-8347-09ABE36DAC9D}"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84048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3ECFD-7866-3944-8347-09ABE36DAC9D}"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303932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3ECFD-7866-3944-8347-09ABE36DAC9D}" type="datetimeFigureOut">
              <a:rPr lang="en-US" smtClean="0"/>
              <a:t>5/4/18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12060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3ECFD-7866-3944-8347-09ABE36DAC9D}" type="datetimeFigureOut">
              <a:rPr lang="en-US" smtClean="0"/>
              <a:t>5/4/18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70231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3ECFD-7866-3944-8347-09ABE36DAC9D}" type="datetimeFigureOut">
              <a:rPr lang="en-US" smtClean="0"/>
              <a:t>5/4/18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165112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3ECFD-7866-3944-8347-09ABE36DAC9D}"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153999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3ECFD-7866-3944-8347-09ABE36DAC9D}"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84F37-6039-D740-839B-D3C6AB227D73}" type="slidenum">
              <a:rPr lang="en-US" smtClean="0"/>
              <a:t>‹#›</a:t>
            </a:fld>
            <a:endParaRPr lang="en-US"/>
          </a:p>
        </p:txBody>
      </p:sp>
    </p:spTree>
    <p:extLst>
      <p:ext uri="{BB962C8B-B14F-4D97-AF65-F5344CB8AC3E}">
        <p14:creationId xmlns:p14="http://schemas.microsoft.com/office/powerpoint/2010/main" val="23286039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ECFD-7866-3944-8347-09ABE36DAC9D}" type="datetimeFigureOut">
              <a:rPr lang="en-US" smtClean="0"/>
              <a:t>5/4/18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84F37-6039-D740-839B-D3C6AB227D73}" type="slidenum">
              <a:rPr lang="en-US" smtClean="0"/>
              <a:t>‹#›</a:t>
            </a:fld>
            <a:endParaRPr lang="en-US"/>
          </a:p>
        </p:txBody>
      </p:sp>
    </p:spTree>
    <p:extLst>
      <p:ext uri="{BB962C8B-B14F-4D97-AF65-F5344CB8AC3E}">
        <p14:creationId xmlns:p14="http://schemas.microsoft.com/office/powerpoint/2010/main" val="528154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oi.org/10.1152/advan.00004.2011" TargetMode="External"/><Relationship Id="rId4" Type="http://schemas.openxmlformats.org/officeDocument/2006/relationships/hyperlink" Target="http://doi.org/10.1152/advan.00107.2015" TargetMode="External"/><Relationship Id="rId5" Type="http://schemas.openxmlformats.org/officeDocument/2006/relationships/hyperlink" Target="http://doi.org/10.1152/advan.00103.2015" TargetMode="External"/><Relationship Id="rId1" Type="http://schemas.openxmlformats.org/officeDocument/2006/relationships/slideLayout" Target="../slideLayouts/slideLayout2.xml"/><Relationship Id="rId2" Type="http://schemas.openxmlformats.org/officeDocument/2006/relationships/hyperlink" Target="http://doi.org/10.1152/advan.90139.200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045"/>
            <a:ext cx="7772400" cy="2430267"/>
          </a:xfrm>
        </p:spPr>
        <p:txBody>
          <a:bodyPr>
            <a:normAutofit fontScale="90000"/>
          </a:bodyPr>
          <a:lstStyle/>
          <a:p>
            <a:r>
              <a:rPr lang="en-US" b="1" dirty="0" smtClean="0">
                <a:solidFill>
                  <a:srgbClr val="000000"/>
                </a:solidFill>
              </a:rPr>
              <a:t>The core concepts of physiology:</a:t>
            </a:r>
            <a:br>
              <a:rPr lang="en-US" b="1" dirty="0" smtClean="0">
                <a:solidFill>
                  <a:srgbClr val="000000"/>
                </a:solidFill>
              </a:rPr>
            </a:br>
            <a:r>
              <a:rPr lang="en-US" b="1" dirty="0" smtClean="0">
                <a:solidFill>
                  <a:srgbClr val="000000"/>
                </a:solidFill>
              </a:rPr>
              <a:t>What are they and what role can they play in designing a physiology curriculum?</a:t>
            </a:r>
            <a:endParaRPr lang="en-US" b="1" dirty="0">
              <a:solidFill>
                <a:srgbClr val="000000"/>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Joel Michael, PhD</a:t>
            </a:r>
          </a:p>
          <a:p>
            <a:r>
              <a:rPr lang="en-US" dirty="0" smtClean="0">
                <a:solidFill>
                  <a:schemeClr val="tx1"/>
                </a:solidFill>
              </a:rPr>
              <a:t>Department of Physiology</a:t>
            </a:r>
          </a:p>
          <a:p>
            <a:r>
              <a:rPr lang="en-US" dirty="0" smtClean="0">
                <a:solidFill>
                  <a:schemeClr val="tx1"/>
                </a:solidFill>
              </a:rPr>
              <a:t>Rush Medical College</a:t>
            </a:r>
          </a:p>
          <a:p>
            <a:r>
              <a:rPr lang="en-US" dirty="0" smtClean="0">
                <a:solidFill>
                  <a:schemeClr val="tx1"/>
                </a:solidFill>
              </a:rPr>
              <a:t>Chicago, IL</a:t>
            </a:r>
            <a:endParaRPr lang="en-US" dirty="0">
              <a:solidFill>
                <a:schemeClr val="tx1"/>
              </a:solidFill>
            </a:endParaRPr>
          </a:p>
        </p:txBody>
      </p:sp>
      <p:sp>
        <p:nvSpPr>
          <p:cNvPr id="4" name="Footer Placeholder 3"/>
          <p:cNvSpPr>
            <a:spLocks noGrp="1"/>
          </p:cNvSpPr>
          <p:nvPr>
            <p:ph type="ftr" sz="quarter" idx="11"/>
          </p:nvPr>
        </p:nvSpPr>
        <p:spPr>
          <a:xfrm>
            <a:off x="449608" y="6250164"/>
            <a:ext cx="8362094" cy="365125"/>
          </a:xfrm>
        </p:spPr>
        <p:txBody>
          <a:bodyPr/>
          <a:lstStyle/>
          <a:p>
            <a:pPr algn="ctr"/>
            <a:r>
              <a:rPr lang="en-US" sz="3600" dirty="0" smtClean="0">
                <a:solidFill>
                  <a:srgbClr val="008000"/>
                </a:solidFill>
              </a:rPr>
              <a:t>P-MIG Meeting,  Michigan State University</a:t>
            </a:r>
            <a:endParaRPr lang="en-US" sz="3600" dirty="0">
              <a:solidFill>
                <a:srgbClr val="008000"/>
              </a:solidFill>
            </a:endParaRPr>
          </a:p>
        </p:txBody>
      </p:sp>
    </p:spTree>
    <p:extLst>
      <p:ext uri="{BB962C8B-B14F-4D97-AF65-F5344CB8AC3E}">
        <p14:creationId xmlns:p14="http://schemas.microsoft.com/office/powerpoint/2010/main" val="29971982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What is a core concept?</a:t>
            </a:r>
            <a:endParaRPr lang="en-US" b="1" dirty="0">
              <a:solidFill>
                <a:srgbClr val="0000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dirty="0" smtClean="0"/>
              <a:t>“</a:t>
            </a:r>
            <a:r>
              <a:rPr lang="en-US" sz="4000" dirty="0"/>
              <a:t>C</a:t>
            </a:r>
            <a:r>
              <a:rPr lang="en-US" sz="4000" dirty="0" smtClean="0"/>
              <a:t>ore concept</a:t>
            </a:r>
            <a:r>
              <a:rPr lang="en-US" dirty="0" smtClean="0"/>
              <a:t>” and “</a:t>
            </a:r>
            <a:r>
              <a:rPr lang="en-US" sz="4000" dirty="0" smtClean="0"/>
              <a:t>big idea</a:t>
            </a:r>
            <a:r>
              <a:rPr lang="en-US" dirty="0" smtClean="0"/>
              <a:t>” </a:t>
            </a:r>
          </a:p>
          <a:p>
            <a:pPr marL="0" indent="0" algn="ctr">
              <a:buNone/>
            </a:pPr>
            <a:r>
              <a:rPr lang="en-US" dirty="0" smtClean="0"/>
              <a:t>are essentially synonymous. </a:t>
            </a:r>
            <a:endParaRPr lang="en-US" dirty="0"/>
          </a:p>
        </p:txBody>
      </p:sp>
    </p:spTree>
    <p:extLst>
      <p:ext uri="{BB962C8B-B14F-4D97-AF65-F5344CB8AC3E}">
        <p14:creationId xmlns:p14="http://schemas.microsoft.com/office/powerpoint/2010/main" val="157117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08" y="1822060"/>
            <a:ext cx="8640235" cy="4535107"/>
          </a:xfrm>
        </p:spPr>
        <p:txBody>
          <a:bodyPr>
            <a:normAutofit fontScale="92500" lnSpcReduction="10000"/>
          </a:bodyPr>
          <a:lstStyle/>
          <a:p>
            <a:pPr marL="0" indent="0">
              <a:buNone/>
            </a:pPr>
            <a:r>
              <a:rPr lang="en-US" sz="3500" dirty="0" smtClean="0">
                <a:solidFill>
                  <a:srgbClr val="000000"/>
                </a:solidFill>
              </a:rPr>
              <a:t>[A core concept is an idea that is] “</a:t>
            </a:r>
            <a:r>
              <a:rPr lang="en-US" sz="3500" dirty="0">
                <a:solidFill>
                  <a:srgbClr val="000000"/>
                </a:solidFill>
              </a:rPr>
              <a:t>well tested, validated, and absolutely central to the discipline.  Each integrates many different findings and has exceptionally broad explanatory scope.  Each is the source of coherence for many key concepts, principles, and even other theories in the discipline.” </a:t>
            </a:r>
          </a:p>
          <a:p>
            <a:pPr marL="0" indent="0">
              <a:buNone/>
            </a:pPr>
            <a:r>
              <a:rPr lang="en-US" sz="2600" dirty="0" smtClean="0">
                <a:solidFill>
                  <a:srgbClr val="000000"/>
                </a:solidFill>
              </a:rPr>
              <a:t>	</a:t>
            </a:r>
            <a:r>
              <a:rPr lang="en-US" sz="2400" dirty="0" err="1" smtClean="0">
                <a:solidFill>
                  <a:srgbClr val="000000"/>
                </a:solidFill>
              </a:rPr>
              <a:t>Duschl</a:t>
            </a:r>
            <a:r>
              <a:rPr lang="en-US" sz="2400" dirty="0" smtClean="0">
                <a:solidFill>
                  <a:srgbClr val="000000"/>
                </a:solidFill>
              </a:rPr>
              <a:t> </a:t>
            </a:r>
            <a:r>
              <a:rPr lang="en-US" sz="2400" dirty="0">
                <a:solidFill>
                  <a:srgbClr val="000000"/>
                </a:solidFill>
              </a:rPr>
              <a:t>RA, </a:t>
            </a:r>
            <a:r>
              <a:rPr lang="en-US" sz="2400" dirty="0" err="1">
                <a:solidFill>
                  <a:srgbClr val="000000"/>
                </a:solidFill>
              </a:rPr>
              <a:t>Schweingruber</a:t>
            </a:r>
            <a:r>
              <a:rPr lang="en-US" sz="2400" dirty="0">
                <a:solidFill>
                  <a:srgbClr val="000000"/>
                </a:solidFill>
              </a:rPr>
              <a:t> HA, </a:t>
            </a:r>
            <a:r>
              <a:rPr lang="en-US" sz="2400" dirty="0" err="1">
                <a:solidFill>
                  <a:srgbClr val="000000"/>
                </a:solidFill>
              </a:rPr>
              <a:t>Shouse</a:t>
            </a:r>
            <a:r>
              <a:rPr lang="en-US" sz="2400" dirty="0">
                <a:solidFill>
                  <a:srgbClr val="000000"/>
                </a:solidFill>
              </a:rPr>
              <a:t> AW (</a:t>
            </a:r>
            <a:r>
              <a:rPr lang="en-US" sz="2400" dirty="0" err="1">
                <a:solidFill>
                  <a:srgbClr val="000000"/>
                </a:solidFill>
              </a:rPr>
              <a:t>eds</a:t>
            </a:r>
            <a:r>
              <a:rPr lang="en-US" sz="2400" dirty="0">
                <a:solidFill>
                  <a:srgbClr val="000000"/>
                </a:solidFill>
              </a:rPr>
              <a:t>).  Taking </a:t>
            </a:r>
            <a:r>
              <a:rPr lang="en-US" sz="2400" dirty="0" smtClean="0">
                <a:solidFill>
                  <a:srgbClr val="000000"/>
                </a:solidFill>
              </a:rPr>
              <a:t>science </a:t>
            </a:r>
            <a:r>
              <a:rPr lang="en-US" sz="2400" dirty="0">
                <a:solidFill>
                  <a:srgbClr val="000000"/>
                </a:solidFill>
              </a:rPr>
              <a:t>to </a:t>
            </a:r>
            <a:r>
              <a:rPr lang="en-US" sz="2400" dirty="0" smtClean="0">
                <a:solidFill>
                  <a:srgbClr val="000000"/>
                </a:solidFill>
              </a:rPr>
              <a:t>	school</a:t>
            </a:r>
            <a:r>
              <a:rPr lang="en-US" sz="2400" dirty="0">
                <a:solidFill>
                  <a:srgbClr val="000000"/>
                </a:solidFill>
              </a:rPr>
              <a:t>: Learning and teaching science in </a:t>
            </a:r>
            <a:r>
              <a:rPr lang="en-US" sz="2400" dirty="0" smtClean="0">
                <a:solidFill>
                  <a:srgbClr val="000000"/>
                </a:solidFill>
              </a:rPr>
              <a:t>grades K</a:t>
            </a:r>
            <a:r>
              <a:rPr lang="en-US" sz="2400" dirty="0">
                <a:solidFill>
                  <a:srgbClr val="000000"/>
                </a:solidFill>
              </a:rPr>
              <a:t>-8.  National </a:t>
            </a:r>
            <a:r>
              <a:rPr lang="en-US" sz="2400" dirty="0" smtClean="0">
                <a:solidFill>
                  <a:srgbClr val="000000"/>
                </a:solidFill>
              </a:rPr>
              <a:t>	Academies </a:t>
            </a:r>
            <a:r>
              <a:rPr lang="en-US" sz="2400" dirty="0">
                <a:solidFill>
                  <a:srgbClr val="000000"/>
                </a:solidFill>
              </a:rPr>
              <a:t>Press, Washington </a:t>
            </a:r>
            <a:r>
              <a:rPr lang="en-US" sz="2400" dirty="0" smtClean="0">
                <a:solidFill>
                  <a:srgbClr val="000000"/>
                </a:solidFill>
              </a:rPr>
              <a:t>DC</a:t>
            </a:r>
            <a:r>
              <a:rPr lang="en-US" sz="2400" dirty="0" smtClean="0">
                <a:solidFill>
                  <a:srgbClr val="000000"/>
                </a:solidFill>
                <a:effectLst/>
              </a:rPr>
              <a:t> </a:t>
            </a:r>
            <a:endParaRPr lang="en-US" sz="2400" dirty="0">
              <a:solidFill>
                <a:srgbClr val="000000"/>
              </a:solidFill>
            </a:endParaRPr>
          </a:p>
        </p:txBody>
      </p:sp>
      <p:sp>
        <p:nvSpPr>
          <p:cNvPr id="4" name="Title 1"/>
          <p:cNvSpPr>
            <a:spLocks noGrp="1"/>
          </p:cNvSpPr>
          <p:nvPr>
            <p:ph type="title"/>
          </p:nvPr>
        </p:nvSpPr>
        <p:spPr/>
        <p:txBody>
          <a:bodyPr/>
          <a:lstStyle/>
          <a:p>
            <a:r>
              <a:rPr lang="en-US" b="1" dirty="0" smtClean="0">
                <a:solidFill>
                  <a:srgbClr val="000000"/>
                </a:solidFill>
              </a:rPr>
              <a:t>What is a core concept?</a:t>
            </a:r>
            <a:endParaRPr lang="en-US" b="1" dirty="0">
              <a:solidFill>
                <a:srgbClr val="000000"/>
              </a:solidFill>
            </a:endParaRPr>
          </a:p>
        </p:txBody>
      </p:sp>
    </p:spTree>
    <p:extLst>
      <p:ext uri="{BB962C8B-B14F-4D97-AF65-F5344CB8AC3E}">
        <p14:creationId xmlns:p14="http://schemas.microsoft.com/office/powerpoint/2010/main" val="30059218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For me personally . . . </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endParaRPr lang="en-US" sz="3200" dirty="0">
              <a:solidFill>
                <a:srgbClr val="000000"/>
              </a:solidFill>
            </a:endParaRPr>
          </a:p>
        </p:txBody>
      </p:sp>
    </p:spTree>
    <p:extLst>
      <p:ext uri="{BB962C8B-B14F-4D97-AF65-F5344CB8AC3E}">
        <p14:creationId xmlns:p14="http://schemas.microsoft.com/office/powerpoint/2010/main" val="2428965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For me personally . . . </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solidFill>
                  <a:srgbClr val="000000"/>
                </a:solidFill>
              </a:rPr>
              <a:t>a core concept is what I want my students to remember in five years even if they remember none of the details!</a:t>
            </a:r>
            <a:endParaRPr lang="en-US" sz="3200" dirty="0">
              <a:solidFill>
                <a:srgbClr val="000000"/>
              </a:solidFill>
            </a:endParaRPr>
          </a:p>
        </p:txBody>
      </p:sp>
    </p:spTree>
    <p:extLst>
      <p:ext uri="{BB962C8B-B14F-4D97-AF65-F5344CB8AC3E}">
        <p14:creationId xmlns:p14="http://schemas.microsoft.com/office/powerpoint/2010/main" val="19125771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548"/>
            <a:ext cx="8229600" cy="1252728"/>
          </a:xfrm>
        </p:spPr>
        <p:txBody>
          <a:bodyPr>
            <a:normAutofit fontScale="90000"/>
          </a:bodyPr>
          <a:lstStyle/>
          <a:p>
            <a:r>
              <a:rPr lang="en-US" b="1" dirty="0" smtClean="0">
                <a:solidFill>
                  <a:srgbClr val="000000"/>
                </a:solidFill>
              </a:rPr>
              <a:t>How did we develop the core concepts of physiology?</a:t>
            </a:r>
            <a:endParaRPr lang="en-US" b="1" dirty="0">
              <a:solidFill>
                <a:srgbClr val="000000"/>
              </a:solidFill>
            </a:endParaRPr>
          </a:p>
        </p:txBody>
      </p:sp>
      <p:sp>
        <p:nvSpPr>
          <p:cNvPr id="5" name="Content Placeholder 4"/>
          <p:cNvSpPr>
            <a:spLocks noGrp="1"/>
          </p:cNvSpPr>
          <p:nvPr>
            <p:ph idx="1"/>
          </p:nvPr>
        </p:nvSpPr>
        <p:spPr>
          <a:xfrm>
            <a:off x="457200" y="2186231"/>
            <a:ext cx="8229600" cy="3939932"/>
          </a:xfrm>
        </p:spPr>
        <p:txBody>
          <a:bodyPr>
            <a:normAutofit lnSpcReduction="10000"/>
          </a:bodyPr>
          <a:lstStyle/>
          <a:p>
            <a:pPr marL="0" indent="0">
              <a:buNone/>
            </a:pPr>
            <a:r>
              <a:rPr lang="en-US" dirty="0" smtClean="0"/>
              <a:t>Conceptual assessment in </a:t>
            </a:r>
            <a:r>
              <a:rPr lang="en-US" b="1" dirty="0" smtClean="0"/>
              <a:t>biology</a:t>
            </a:r>
            <a:r>
              <a:rPr lang="en-US" dirty="0" smtClean="0"/>
              <a:t> meeting (2007)</a:t>
            </a:r>
          </a:p>
          <a:p>
            <a:pPr marL="0" indent="0">
              <a:buNone/>
            </a:pPr>
            <a:r>
              <a:rPr lang="en-US" dirty="0" smtClean="0"/>
              <a:t>Deliberations on core concepts of physiology (2007-2008)</a:t>
            </a:r>
          </a:p>
          <a:p>
            <a:pPr marL="0" indent="0">
              <a:buNone/>
            </a:pPr>
            <a:r>
              <a:rPr lang="en-US" dirty="0" smtClean="0"/>
              <a:t>Surveys of physiology teaching faculty (2008-2010)</a:t>
            </a:r>
          </a:p>
          <a:p>
            <a:pPr marL="0" indent="0">
              <a:buNone/>
            </a:pPr>
            <a:r>
              <a:rPr lang="en-US" dirty="0" smtClean="0"/>
              <a:t>Discussions and workshops at APS and HAPS meetings (2007-2010)</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02174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The core concepts of physiology</a:t>
            </a:r>
            <a:br>
              <a:rPr lang="en-US" b="1" dirty="0" smtClean="0">
                <a:solidFill>
                  <a:srgbClr val="000000"/>
                </a:solidFill>
              </a:rPr>
            </a:br>
            <a:r>
              <a:rPr lang="en-US" b="1" dirty="0" smtClean="0">
                <a:solidFill>
                  <a:srgbClr val="FF0000"/>
                </a:solidFill>
              </a:rPr>
              <a:t>(alphabetical order)</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7732871"/>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273360"/>
                <a:gridCol w="4273360"/>
              </a:tblGrid>
              <a:tr h="370840">
                <a:tc>
                  <a:txBody>
                    <a:bodyPr/>
                    <a:lstStyle/>
                    <a:p>
                      <a:r>
                        <a:rPr lang="en-US" sz="3200" b="0" dirty="0" smtClean="0">
                          <a:solidFill>
                            <a:schemeClr val="tx1"/>
                          </a:solidFill>
                        </a:rPr>
                        <a:t>Causality</a:t>
                      </a:r>
                      <a:endParaRPr lang="en-US" sz="3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Homeostasis</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729">
                <a:tc>
                  <a:txBody>
                    <a:bodyPr/>
                    <a:lstStyle/>
                    <a:p>
                      <a:r>
                        <a:rPr lang="en-US" sz="3200" b="0" dirty="0" smtClean="0"/>
                        <a:t>Cell-cell communication</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Interdependence</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 membrane</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Levels of organization</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a:t>
                      </a:r>
                      <a:r>
                        <a:rPr lang="en-US" sz="3200" b="0" baseline="0" dirty="0" smtClean="0"/>
                        <a:t> theory</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Mass balance</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Energy</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Physics/chemistry</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Evolution</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Scientific reasoning</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Flow down gradients</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Structure/function</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Genes to proteins</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129066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core concepts . . . </a:t>
            </a:r>
            <a:endParaRPr lang="en-US" b="1" dirty="0"/>
          </a:p>
        </p:txBody>
      </p:sp>
      <p:sp>
        <p:nvSpPr>
          <p:cNvPr id="3" name="Content Placeholder 2"/>
          <p:cNvSpPr>
            <a:spLocks noGrp="1"/>
          </p:cNvSpPr>
          <p:nvPr>
            <p:ph idx="1"/>
          </p:nvPr>
        </p:nvSpPr>
        <p:spPr>
          <a:xfrm>
            <a:off x="457200" y="1329524"/>
            <a:ext cx="8229600" cy="4525963"/>
          </a:xfrm>
        </p:spPr>
        <p:txBody>
          <a:bodyPr>
            <a:normAutofit lnSpcReduction="10000"/>
          </a:bodyPr>
          <a:lstStyle/>
          <a:p>
            <a:pPr marL="514350" indent="-514350">
              <a:buAutoNum type="arabicPeriod"/>
            </a:pPr>
            <a:r>
              <a:rPr lang="en-US" dirty="0" smtClean="0"/>
              <a:t>Are NOT an attempt to systematically define the </a:t>
            </a:r>
            <a:r>
              <a:rPr lang="en-US" b="1" i="1" dirty="0" smtClean="0"/>
              <a:t>science of physiology</a:t>
            </a:r>
          </a:p>
          <a:p>
            <a:pPr marL="514350" indent="-514350">
              <a:buAutoNum type="arabicPeriod"/>
            </a:pPr>
            <a:r>
              <a:rPr lang="en-US" dirty="0" smtClean="0"/>
              <a:t>DO NOT define the content of a physiology </a:t>
            </a:r>
            <a:r>
              <a:rPr lang="en-US" b="1" i="1" dirty="0" smtClean="0"/>
              <a:t>course</a:t>
            </a:r>
          </a:p>
          <a:p>
            <a:pPr marL="514350" indent="-514350">
              <a:buAutoNum type="arabicPeriod"/>
            </a:pPr>
            <a:r>
              <a:rPr lang="en-US" dirty="0" smtClean="0"/>
              <a:t>DO NOT define the content of a physiology </a:t>
            </a:r>
            <a:r>
              <a:rPr lang="en-US" b="1" i="1" dirty="0" smtClean="0"/>
              <a:t>curriculum</a:t>
            </a:r>
          </a:p>
          <a:p>
            <a:pPr marL="514350" indent="-514350">
              <a:buAutoNum type="arabicPeriod"/>
            </a:pPr>
            <a:r>
              <a:rPr lang="en-US" dirty="0" smtClean="0"/>
              <a:t>The list is not unique and not definitive</a:t>
            </a:r>
          </a:p>
          <a:p>
            <a:pPr marL="514350" indent="-514350">
              <a:buAutoNum type="arabicPeriod"/>
            </a:pPr>
            <a:r>
              <a:rPr lang="en-US" dirty="0" smtClean="0"/>
              <a:t>Our goal has always been pragmatic and utilitarian; what will help teaching/learning</a:t>
            </a:r>
            <a:endParaRPr lang="en-US" dirty="0"/>
          </a:p>
        </p:txBody>
      </p:sp>
    </p:spTree>
    <p:extLst>
      <p:ext uri="{BB962C8B-B14F-4D97-AF65-F5344CB8AC3E}">
        <p14:creationId xmlns:p14="http://schemas.microsoft.com/office/powerpoint/2010/main" val="5363990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core concepts . . . </a:t>
            </a:r>
            <a:endParaRPr lang="en-US" b="1" dirty="0"/>
          </a:p>
        </p:txBody>
      </p:sp>
      <p:sp>
        <p:nvSpPr>
          <p:cNvPr id="3" name="Content Placeholder 2"/>
          <p:cNvSpPr>
            <a:spLocks noGrp="1"/>
          </p:cNvSpPr>
          <p:nvPr>
            <p:ph idx="1"/>
          </p:nvPr>
        </p:nvSpPr>
        <p:spPr/>
        <p:txBody>
          <a:bodyPr/>
          <a:lstStyle/>
          <a:p>
            <a:pPr marL="514350" indent="-514350">
              <a:buAutoNum type="arabicPeriod"/>
            </a:pPr>
            <a:r>
              <a:rPr lang="en-US" dirty="0" smtClean="0"/>
              <a:t>Are a tool that </a:t>
            </a:r>
            <a:r>
              <a:rPr lang="en-US" b="1" i="1" dirty="0" smtClean="0"/>
              <a:t>faculty</a:t>
            </a:r>
            <a:r>
              <a:rPr lang="en-US" dirty="0" smtClean="0"/>
              <a:t> can use in designing and teaching a physiology course</a:t>
            </a:r>
          </a:p>
          <a:p>
            <a:pPr marL="514350" indent="-514350">
              <a:buAutoNum type="arabicPeriod"/>
            </a:pPr>
            <a:r>
              <a:rPr lang="en-US" dirty="0" smtClean="0"/>
              <a:t>Are a tool which </a:t>
            </a:r>
            <a:r>
              <a:rPr lang="en-US" b="1" i="1" dirty="0" smtClean="0"/>
              <a:t>faculty</a:t>
            </a:r>
            <a:r>
              <a:rPr lang="en-US" dirty="0" smtClean="0"/>
              <a:t> can use in designing a curriculum</a:t>
            </a:r>
          </a:p>
          <a:p>
            <a:pPr marL="514350" indent="-514350">
              <a:buAutoNum type="arabicPeriod"/>
            </a:pPr>
            <a:r>
              <a:rPr lang="en-US" dirty="0" smtClean="0"/>
              <a:t>Are, not incidentally, a tool to be used by </a:t>
            </a:r>
            <a:r>
              <a:rPr lang="en-US" b="1" i="1" dirty="0" smtClean="0"/>
              <a:t>students</a:t>
            </a:r>
            <a:r>
              <a:rPr lang="en-US" dirty="0" smtClean="0"/>
              <a:t> in their attempt to master physiology</a:t>
            </a:r>
            <a:endParaRPr lang="en-US" dirty="0"/>
          </a:p>
        </p:txBody>
      </p:sp>
    </p:spTree>
    <p:extLst>
      <p:ext uri="{BB962C8B-B14F-4D97-AF65-F5344CB8AC3E}">
        <p14:creationId xmlns:p14="http://schemas.microsoft.com/office/powerpoint/2010/main" val="23456249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3007656"/>
              </p:ext>
            </p:extLst>
          </p:nvPr>
        </p:nvGraphicFramePr>
        <p:xfrm>
          <a:off x="468055" y="260620"/>
          <a:ext cx="8229600" cy="6439011"/>
        </p:xfrm>
        <a:graphic>
          <a:graphicData uri="http://schemas.openxmlformats.org/drawingml/2006/table">
            <a:tbl>
              <a:tblPr firstRow="1" bandRow="1">
                <a:tableStyleId>{5C22544A-7EE6-4342-B048-85BDC9FD1C3A}</a:tableStyleId>
              </a:tblPr>
              <a:tblGrid>
                <a:gridCol w="2256556"/>
                <a:gridCol w="2844016"/>
                <a:gridCol w="3129028"/>
              </a:tblGrid>
              <a:tr h="370840">
                <a:tc>
                  <a:txBody>
                    <a:bodyPr/>
                    <a:lstStyle/>
                    <a:p>
                      <a:r>
                        <a:rPr lang="en-US" dirty="0" smtClean="0">
                          <a:solidFill>
                            <a:schemeClr val="tx1"/>
                          </a:solidFill>
                        </a:rPr>
                        <a:t>BIOLOGY (CAB </a:t>
                      </a:r>
                      <a:r>
                        <a:rPr lang="en-US" dirty="0" err="1" smtClean="0">
                          <a:solidFill>
                            <a:schemeClr val="tx1"/>
                          </a:solidFill>
                        </a:rPr>
                        <a:t>mtg</a:t>
                      </a:r>
                      <a:r>
                        <a:rPr lang="en-US" dirty="0" smtClean="0">
                          <a:solidFill>
                            <a:schemeClr val="tx1"/>
                          </a:solidFill>
                        </a:rPr>
                        <a:t>)</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solidFill>
                            <a:schemeClr val="tx1"/>
                          </a:solidFill>
                        </a:rPr>
                        <a:t>BIOLOGY</a:t>
                      </a:r>
                      <a:r>
                        <a:rPr lang="en-US" baseline="0" dirty="0" smtClean="0">
                          <a:solidFill>
                            <a:schemeClr val="tx1"/>
                          </a:solidFill>
                        </a:rPr>
                        <a:t> (Vision &amp; Change)</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solidFill>
                            <a:schemeClr val="tx1"/>
                          </a:solidFill>
                        </a:rPr>
                        <a:t>PHYSIOLOGY (Michael </a:t>
                      </a:r>
                      <a:r>
                        <a:rPr lang="en-US" dirty="0" err="1" smtClean="0">
                          <a:solidFill>
                            <a:schemeClr val="tx1"/>
                          </a:solidFill>
                        </a:rPr>
                        <a:t>etal</a:t>
                      </a:r>
                      <a:r>
                        <a:rPr lang="en-US" dirty="0" smtClean="0">
                          <a:solidFill>
                            <a:schemeClr val="tx1"/>
                          </a:solidFill>
                        </a:rPr>
                        <a:t>) </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410674">
                <a:tc>
                  <a:txBody>
                    <a:bodyPr/>
                    <a:lstStyle/>
                    <a:p>
                      <a:r>
                        <a:rPr lang="en-US" dirty="0" smtClean="0"/>
                        <a:t>Ecosystems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Homeostasis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Homeostasis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Information flow</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Information flow</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Causality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Causality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The cell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Cell theory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Systems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Levels</a:t>
                      </a:r>
                      <a:r>
                        <a:rPr lang="en-US" baseline="0" dirty="0" smtClean="0"/>
                        <a:t> of organization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Cell-cell communication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Cell membrane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Flow down gradients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Genes to proteins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Interdependence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465737">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Mass balance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Scientific reasoning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c>
                  <a:txBody>
                    <a:bodyPr/>
                    <a:lstStyle/>
                    <a:p>
                      <a:r>
                        <a:rPr lang="en-US" dirty="0" smtClean="0"/>
                        <a:t>Physics/chemistry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sp>
        <p:nvSpPr>
          <p:cNvPr id="5" name="Right Arrow 4"/>
          <p:cNvSpPr/>
          <p:nvPr/>
        </p:nvSpPr>
        <p:spPr>
          <a:xfrm>
            <a:off x="-1107213" y="857791"/>
            <a:ext cx="510186" cy="253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5147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7110951"/>
              </p:ext>
            </p:extLst>
          </p:nvPr>
        </p:nvGraphicFramePr>
        <p:xfrm>
          <a:off x="468055" y="260620"/>
          <a:ext cx="8229600" cy="6439011"/>
        </p:xfrm>
        <a:graphic>
          <a:graphicData uri="http://schemas.openxmlformats.org/drawingml/2006/table">
            <a:tbl>
              <a:tblPr firstRow="1" bandRow="1">
                <a:tableStyleId>{5C22544A-7EE6-4342-B048-85BDC9FD1C3A}</a:tableStyleId>
              </a:tblPr>
              <a:tblGrid>
                <a:gridCol w="2256556"/>
                <a:gridCol w="2844016"/>
                <a:gridCol w="3129028"/>
              </a:tblGrid>
              <a:tr h="370840">
                <a:tc>
                  <a:txBody>
                    <a:bodyPr/>
                    <a:lstStyle/>
                    <a:p>
                      <a:r>
                        <a:rPr lang="en-US" dirty="0" smtClean="0">
                          <a:solidFill>
                            <a:schemeClr val="tx1"/>
                          </a:solidFill>
                        </a:rPr>
                        <a:t>BIOLOGY (CAB </a:t>
                      </a:r>
                      <a:r>
                        <a:rPr lang="en-US" dirty="0" err="1" smtClean="0">
                          <a:solidFill>
                            <a:schemeClr val="tx1"/>
                          </a:solidFill>
                        </a:rPr>
                        <a:t>mtg</a:t>
                      </a:r>
                      <a:r>
                        <a:rPr lang="en-US" dirty="0" smtClean="0">
                          <a:solidFill>
                            <a:schemeClr val="tx1"/>
                          </a:solidFill>
                        </a:rPr>
                        <a:t>)</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solidFill>
                            <a:schemeClr val="tx1"/>
                          </a:solidFill>
                        </a:rPr>
                        <a:t>BIOLOGY</a:t>
                      </a:r>
                      <a:r>
                        <a:rPr lang="en-US" baseline="0" dirty="0" smtClean="0">
                          <a:solidFill>
                            <a:schemeClr val="tx1"/>
                          </a:solidFill>
                        </a:rPr>
                        <a:t> (Vision &amp; Change)</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solidFill>
                            <a:schemeClr val="tx1"/>
                          </a:solidFill>
                        </a:rPr>
                        <a:t>PHYSIOLOGY (Michael </a:t>
                      </a:r>
                      <a:r>
                        <a:rPr lang="en-US" dirty="0" err="1" smtClean="0">
                          <a:solidFill>
                            <a:schemeClr val="tx1"/>
                          </a:solidFill>
                        </a:rPr>
                        <a:t>etal</a:t>
                      </a:r>
                      <a:r>
                        <a:rPr lang="en-US" dirty="0" smtClean="0">
                          <a:solidFill>
                            <a:schemeClr val="tx1"/>
                          </a:solidFill>
                        </a:rPr>
                        <a:t>) </a:t>
                      </a:r>
                      <a:endParaRPr lang="en-US" dirty="0">
                        <a:solidFill>
                          <a:schemeClr val="tx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410674">
                <a:tc>
                  <a:txBody>
                    <a:bodyPr/>
                    <a:lstStyle/>
                    <a:p>
                      <a:r>
                        <a:rPr lang="en-US" dirty="0" smtClean="0"/>
                        <a:t>Ecosystems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Evolution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Homeostasis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Homeostasis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Information flow</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Information flow</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Causality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Causality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Matter/energy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Energy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Structure/function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dirty="0" smtClean="0"/>
                        <a:t>The cell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Cell theory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Systems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en-US" dirty="0" smtClean="0"/>
                        <a:t>Levels</a:t>
                      </a:r>
                      <a:r>
                        <a:rPr lang="en-US" baseline="0" dirty="0" smtClean="0"/>
                        <a:t> of organization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b="1" dirty="0" smtClean="0">
                          <a:solidFill>
                            <a:srgbClr val="FF0000"/>
                          </a:solidFill>
                        </a:rPr>
                        <a:t>Common to BIOLOGY</a:t>
                      </a:r>
                      <a:endParaRPr lang="en-US" b="1"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Cell-cell communication</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r>
                        <a:rPr lang="en-US" b="1" dirty="0" smtClean="0">
                          <a:solidFill>
                            <a:srgbClr val="FF0000"/>
                          </a:solidFill>
                        </a:rPr>
                        <a:t>and PHYSIOLOGY</a:t>
                      </a:r>
                      <a:endParaRPr lang="en-US" b="1" dirty="0">
                        <a:solidFill>
                          <a:srgbClr val="FF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Cell membrane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Flow down gradients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Genes to proteins</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Interdependence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465737">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Mass balance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r h="370840">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t>Scientific reasoning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BEEF4"/>
                    </a:solidFill>
                  </a:tcPr>
                </a:tc>
                <a:tc>
                  <a:txBody>
                    <a:bodyPr/>
                    <a:lstStyle/>
                    <a:p>
                      <a:r>
                        <a:rPr lang="en-US" dirty="0" smtClean="0"/>
                        <a:t>Physics/chemistry</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5">
                        <a:lumMod val="20000"/>
                        <a:lumOff val="80000"/>
                      </a:schemeClr>
                    </a:solidFill>
                  </a:tcPr>
                </a:tc>
              </a:tr>
            </a:tbl>
          </a:graphicData>
        </a:graphic>
      </p:graphicFrame>
      <p:sp>
        <p:nvSpPr>
          <p:cNvPr id="5" name="Right Arrow 4"/>
          <p:cNvSpPr/>
          <p:nvPr/>
        </p:nvSpPr>
        <p:spPr>
          <a:xfrm>
            <a:off x="86839" y="1110963"/>
            <a:ext cx="381215" cy="1699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77273" y="1523897"/>
            <a:ext cx="381215" cy="1699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89417" y="2272930"/>
            <a:ext cx="381215" cy="1699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7273" y="2663730"/>
            <a:ext cx="381215" cy="1699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77273" y="3000253"/>
            <a:ext cx="381215" cy="16999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39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Acknowledgements</a:t>
            </a:r>
            <a:endParaRPr lang="en-US" b="1" dirty="0">
              <a:solidFill>
                <a:schemeClr val="tx1"/>
              </a:solidFill>
            </a:endParaRPr>
          </a:p>
        </p:txBody>
      </p:sp>
      <p:sp>
        <p:nvSpPr>
          <p:cNvPr id="2" name="Content Placeholder 1"/>
          <p:cNvSpPr>
            <a:spLocks noGrp="1"/>
          </p:cNvSpPr>
          <p:nvPr>
            <p:ph idx="1"/>
          </p:nvPr>
        </p:nvSpPr>
        <p:spPr>
          <a:xfrm>
            <a:off x="872067" y="1478201"/>
            <a:ext cx="7408333" cy="5101315"/>
          </a:xfrm>
        </p:spPr>
        <p:txBody>
          <a:bodyPr>
            <a:normAutofit/>
          </a:bodyPr>
          <a:lstStyle/>
          <a:p>
            <a:pPr marL="0" indent="0" algn="ctr">
              <a:buNone/>
            </a:pPr>
            <a:endParaRPr lang="en-US" sz="4000" dirty="0" smtClean="0">
              <a:solidFill>
                <a:schemeClr val="tx1"/>
              </a:solidFill>
            </a:endParaRPr>
          </a:p>
          <a:p>
            <a:pPr marL="0" indent="0" algn="ctr">
              <a:buNone/>
            </a:pPr>
            <a:endParaRPr lang="en-US" sz="4000"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11982700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5-16 at 8.38.59 AM.png"/>
          <p:cNvPicPr>
            <a:picLocks noGrp="1" noChangeAspect="1"/>
          </p:cNvPicPr>
          <p:nvPr>
            <p:ph idx="1"/>
          </p:nvPr>
        </p:nvPicPr>
        <p:blipFill>
          <a:blip r:embed="rId2">
            <a:extLst>
              <a:ext uri="{28A0092B-C50C-407E-A947-70E740481C1C}">
                <a14:useLocalDpi xmlns:a14="http://schemas.microsoft.com/office/drawing/2010/main" val="0"/>
              </a:ext>
            </a:extLst>
          </a:blip>
          <a:srcRect t="3597" b="3597"/>
          <a:stretch>
            <a:fillRect/>
          </a:stretch>
        </p:blipFill>
        <p:spPr>
          <a:xfrm>
            <a:off x="750500" y="1302883"/>
            <a:ext cx="8229600" cy="5354637"/>
          </a:xfrm>
        </p:spPr>
      </p:pic>
      <p:sp>
        <p:nvSpPr>
          <p:cNvPr id="5" name="Oval 4"/>
          <p:cNvSpPr/>
          <p:nvPr/>
        </p:nvSpPr>
        <p:spPr>
          <a:xfrm>
            <a:off x="868401" y="2268809"/>
            <a:ext cx="922677" cy="1172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029889" y="1867155"/>
            <a:ext cx="5970262" cy="69475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99854" y="5547191"/>
            <a:ext cx="2464090" cy="923330"/>
          </a:xfrm>
          <a:prstGeom prst="rect">
            <a:avLst/>
          </a:prstGeom>
          <a:noFill/>
        </p:spPr>
        <p:txBody>
          <a:bodyPr wrap="square" rtlCol="0">
            <a:spAutoFit/>
          </a:bodyPr>
          <a:lstStyle/>
          <a:p>
            <a:r>
              <a:rPr lang="en-US" dirty="0" smtClean="0"/>
              <a:t>Brownell, Freeman, </a:t>
            </a:r>
            <a:r>
              <a:rPr lang="en-US" dirty="0" err="1" smtClean="0"/>
              <a:t>Wenderoth</a:t>
            </a:r>
            <a:r>
              <a:rPr lang="en-US" dirty="0" smtClean="0"/>
              <a:t>, and Crowe, 2014</a:t>
            </a:r>
            <a:endParaRPr lang="en-US" dirty="0"/>
          </a:p>
        </p:txBody>
      </p:sp>
    </p:spTree>
    <p:extLst>
      <p:ext uri="{BB962C8B-B14F-4D97-AF65-F5344CB8AC3E}">
        <p14:creationId xmlns:p14="http://schemas.microsoft.com/office/powerpoint/2010/main" val="29116544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the core concepts</a:t>
            </a:r>
            <a:endParaRPr lang="en-US" dirty="0"/>
          </a:p>
        </p:txBody>
      </p:sp>
      <p:sp>
        <p:nvSpPr>
          <p:cNvPr id="3" name="Content Placeholder 2"/>
          <p:cNvSpPr>
            <a:spLocks noGrp="1"/>
          </p:cNvSpPr>
          <p:nvPr>
            <p:ph idx="1"/>
          </p:nvPr>
        </p:nvSpPr>
        <p:spPr/>
        <p:txBody>
          <a:bodyPr/>
          <a:lstStyle/>
          <a:p>
            <a:pPr marL="0" indent="0">
              <a:buNone/>
            </a:pPr>
            <a:r>
              <a:rPr lang="en-US" dirty="0" smtClean="0"/>
              <a:t>Once we had a list of core concepts, we went back to the physiology teaching community and asked them to identify what they thought were the most important concepts.</a:t>
            </a:r>
            <a:endParaRPr lang="en-US" dirty="0"/>
          </a:p>
        </p:txBody>
      </p:sp>
    </p:spTree>
    <p:extLst>
      <p:ext uri="{BB962C8B-B14F-4D97-AF65-F5344CB8AC3E}">
        <p14:creationId xmlns:p14="http://schemas.microsoft.com/office/powerpoint/2010/main" val="40788841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The core concepts of physiology</a:t>
            </a:r>
            <a:br>
              <a:rPr lang="en-US" b="1" dirty="0" smtClean="0">
                <a:solidFill>
                  <a:srgbClr val="000000"/>
                </a:solidFill>
              </a:rPr>
            </a:br>
            <a:r>
              <a:rPr lang="en-US" b="1" dirty="0" smtClean="0">
                <a:solidFill>
                  <a:srgbClr val="FF0000"/>
                </a:solidFill>
              </a:rPr>
              <a:t>(rank order)</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701394"/>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309797"/>
                <a:gridCol w="4236923"/>
              </a:tblGrid>
              <a:tr h="370840">
                <a:tc>
                  <a:txBody>
                    <a:bodyPr/>
                    <a:lstStyle/>
                    <a:p>
                      <a:r>
                        <a:rPr lang="en-US" sz="3200" b="0" dirty="0" smtClean="0">
                          <a:solidFill>
                            <a:schemeClr val="tx1"/>
                          </a:solidFill>
                        </a:rPr>
                        <a:t>Cell membrane (1)</a:t>
                      </a:r>
                      <a:endParaRPr lang="en-US" sz="3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Cell theory (9)</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729">
                <a:tc>
                  <a:txBody>
                    <a:bodyPr/>
                    <a:lstStyle/>
                    <a:p>
                      <a:r>
                        <a:rPr lang="en-US" sz="3200" b="0" dirty="0" smtClean="0"/>
                        <a:t>Homeostasis (1)</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Physics/chemistry</a:t>
                      </a:r>
                      <a:r>
                        <a:rPr lang="en-US" sz="3200" b="0" baseline="0" dirty="0" smtClean="0">
                          <a:solidFill>
                            <a:srgbClr val="000000"/>
                          </a:solidFill>
                        </a:rPr>
                        <a:t> (10)</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Cell-cell </a:t>
                      </a:r>
                      <a:r>
                        <a:rPr lang="en-US" sz="3200" b="0" dirty="0" err="1" smtClean="0"/>
                        <a:t>communic</a:t>
                      </a:r>
                      <a:r>
                        <a:rPr lang="en-US" sz="3200" b="0" dirty="0" smtClean="0"/>
                        <a:t>.(3)</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Genes to proteins (11)</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Interdependence</a:t>
                      </a:r>
                      <a:r>
                        <a:rPr lang="en-US" sz="3200" b="0" baseline="0" dirty="0" smtClean="0"/>
                        <a:t> (4)</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Levels of </a:t>
                      </a:r>
                      <a:r>
                        <a:rPr lang="en-US" sz="3200" b="0" dirty="0" err="1" smtClean="0">
                          <a:solidFill>
                            <a:srgbClr val="000000"/>
                          </a:solidFill>
                        </a:rPr>
                        <a:t>organiz</a:t>
                      </a:r>
                      <a:r>
                        <a:rPr lang="en-US" sz="3200" b="0" dirty="0" smtClean="0">
                          <a:solidFill>
                            <a:srgbClr val="000000"/>
                          </a:solidFill>
                        </a:rPr>
                        <a:t>. (12)</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Flow down gradients(5)</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Mass balance (13)</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Energy (6)</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Causality</a:t>
                      </a:r>
                      <a:r>
                        <a:rPr lang="en-US" sz="3200" b="0" baseline="0" dirty="0" smtClean="0">
                          <a:solidFill>
                            <a:srgbClr val="000000"/>
                          </a:solidFill>
                        </a:rPr>
                        <a:t> (14)</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Structure/function (7)</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Evolution (15)</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Scientific reasoning (8)</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95853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The core concepts of physiology</a:t>
            </a:r>
            <a:br>
              <a:rPr lang="en-US" b="1" dirty="0" smtClean="0">
                <a:solidFill>
                  <a:srgbClr val="000000"/>
                </a:solidFill>
              </a:rPr>
            </a:br>
            <a:r>
              <a:rPr lang="en-US" b="1" dirty="0" smtClean="0">
                <a:solidFill>
                  <a:srgbClr val="FF0000"/>
                </a:solidFill>
              </a:rPr>
              <a:t>(rank order)</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119908"/>
              </p:ext>
            </p:extLst>
          </p:nvPr>
        </p:nvGraphicFramePr>
        <p:xfrm>
          <a:off x="312302" y="1873320"/>
          <a:ext cx="8546720" cy="4632960"/>
        </p:xfrm>
        <a:graphic>
          <a:graphicData uri="http://schemas.openxmlformats.org/drawingml/2006/table">
            <a:tbl>
              <a:tblPr firstRow="1" bandRow="1">
                <a:tableStyleId>{5C22544A-7EE6-4342-B048-85BDC9FD1C3A}</a:tableStyleId>
              </a:tblPr>
              <a:tblGrid>
                <a:gridCol w="4309797"/>
                <a:gridCol w="4236923"/>
              </a:tblGrid>
              <a:tr h="370840">
                <a:tc>
                  <a:txBody>
                    <a:bodyPr/>
                    <a:lstStyle/>
                    <a:p>
                      <a:r>
                        <a:rPr lang="en-US" sz="3200" b="0" dirty="0" smtClean="0">
                          <a:solidFill>
                            <a:schemeClr val="tx1"/>
                          </a:solidFill>
                        </a:rPr>
                        <a:t>Cell membrane (1)</a:t>
                      </a:r>
                      <a:endParaRPr lang="en-US" sz="32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Cell theory (9)</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89729">
                <a:tc>
                  <a:txBody>
                    <a:bodyPr/>
                    <a:lstStyle/>
                    <a:p>
                      <a:r>
                        <a:rPr lang="en-US" sz="3200" b="0" dirty="0" smtClean="0"/>
                        <a:t>Homeostasis (1)</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3200" b="0" dirty="0" smtClean="0">
                          <a:solidFill>
                            <a:srgbClr val="000000"/>
                          </a:solidFill>
                        </a:rPr>
                        <a:t>Physics/chemistry</a:t>
                      </a:r>
                      <a:r>
                        <a:rPr lang="en-US" sz="3200" b="0" baseline="0" dirty="0" smtClean="0">
                          <a:solidFill>
                            <a:srgbClr val="000000"/>
                          </a:solidFill>
                        </a:rPr>
                        <a:t> (10)</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Cell-cell </a:t>
                      </a:r>
                      <a:r>
                        <a:rPr lang="en-US" sz="3200" b="0" dirty="0" err="1" smtClean="0"/>
                        <a:t>communic</a:t>
                      </a:r>
                      <a:r>
                        <a:rPr lang="en-US" sz="3200" b="0" dirty="0" smtClean="0"/>
                        <a:t>.(3)</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3200" b="0" dirty="0" smtClean="0">
                          <a:solidFill>
                            <a:srgbClr val="000000"/>
                          </a:solidFill>
                        </a:rPr>
                        <a:t>Genes to proteins (11)</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Interdependence</a:t>
                      </a:r>
                      <a:r>
                        <a:rPr lang="en-US" sz="3200" b="0" baseline="0" dirty="0" smtClean="0"/>
                        <a:t> (4)</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Levels of </a:t>
                      </a:r>
                      <a:r>
                        <a:rPr lang="en-US" sz="3200" b="0" dirty="0" err="1" smtClean="0">
                          <a:solidFill>
                            <a:srgbClr val="000000"/>
                          </a:solidFill>
                        </a:rPr>
                        <a:t>organiz</a:t>
                      </a:r>
                      <a:r>
                        <a:rPr lang="en-US" sz="3200" b="0" dirty="0" smtClean="0">
                          <a:solidFill>
                            <a:srgbClr val="000000"/>
                          </a:solidFill>
                        </a:rPr>
                        <a:t>. (12)</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Flow down gradients(5)</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r>
                        <a:rPr lang="en-US" sz="3200" b="0" dirty="0" smtClean="0">
                          <a:solidFill>
                            <a:srgbClr val="000000"/>
                          </a:solidFill>
                        </a:rPr>
                        <a:t>Mass balance (13)</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Energy (6)</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Causality</a:t>
                      </a:r>
                      <a:r>
                        <a:rPr lang="en-US" sz="3200" b="0" baseline="0" dirty="0" smtClean="0">
                          <a:solidFill>
                            <a:srgbClr val="000000"/>
                          </a:solidFill>
                        </a:rPr>
                        <a:t> (14)</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Structure/function (7)</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3200" b="0" dirty="0" smtClean="0">
                          <a:solidFill>
                            <a:srgbClr val="000000"/>
                          </a:solidFill>
                        </a:rPr>
                        <a:t>Evolution (15)</a:t>
                      </a:r>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3200" b="0" dirty="0" smtClean="0"/>
                        <a:t>Scientific reasoning (8)</a:t>
                      </a:r>
                      <a:endParaRPr lang="en-US" sz="32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32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723963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613" y="1478317"/>
            <a:ext cx="8723691" cy="5459883"/>
          </a:xfrm>
        </p:spPr>
        <p:txBody>
          <a:bodyPr>
            <a:normAutofit fontScale="62500" lnSpcReduction="20000"/>
          </a:bodyPr>
          <a:lstStyle/>
          <a:p>
            <a:pPr marL="0" indent="0">
              <a:buNone/>
            </a:pPr>
            <a:r>
              <a:rPr lang="en-US" b="1" i="1" dirty="0">
                <a:solidFill>
                  <a:srgbClr val="000000"/>
                </a:solidFill>
              </a:rPr>
              <a:t>Cell-cell communications:</a:t>
            </a:r>
            <a:r>
              <a:rPr lang="en-US" i="1" dirty="0">
                <a:solidFill>
                  <a:srgbClr val="000000"/>
                </a:solidFill>
              </a:rPr>
              <a:t> </a:t>
            </a:r>
            <a:r>
              <a:rPr lang="en-US" b="1" i="1" dirty="0">
                <a:solidFill>
                  <a:srgbClr val="000000"/>
                </a:solidFill>
              </a:rPr>
              <a:t>The function of the organism requires that cells pass information to one another to coordinate their activities. These communications processes include endocrine and neural signaling.</a:t>
            </a:r>
            <a:r>
              <a:rPr lang="en-US" i="1" dirty="0">
                <a:solidFill>
                  <a:srgbClr val="000000"/>
                </a:solidFill>
              </a:rPr>
              <a:t>  </a:t>
            </a:r>
            <a:r>
              <a:rPr lang="en-US" dirty="0">
                <a:solidFill>
                  <a:srgbClr val="000000"/>
                </a:solidFill>
              </a:rPr>
              <a:t>This concept describes the mechanism by which cells pass information to one another, thus making possible the coordinated activity of all of the cells of the body. </a:t>
            </a:r>
          </a:p>
          <a:p>
            <a:pPr marL="0" indent="0">
              <a:buNone/>
            </a:pPr>
            <a:endParaRPr lang="en-US" b="1" i="1" dirty="0" smtClean="0">
              <a:solidFill>
                <a:srgbClr val="000000"/>
              </a:solidFill>
            </a:endParaRPr>
          </a:p>
          <a:p>
            <a:pPr marL="0" indent="0">
              <a:buNone/>
            </a:pPr>
            <a:r>
              <a:rPr lang="en-US" b="1" i="1" dirty="0" smtClean="0">
                <a:solidFill>
                  <a:srgbClr val="000000"/>
                </a:solidFill>
              </a:rPr>
              <a:t>Flow </a:t>
            </a:r>
            <a:r>
              <a:rPr lang="en-US" b="1" i="1" dirty="0">
                <a:solidFill>
                  <a:srgbClr val="000000"/>
                </a:solidFill>
              </a:rPr>
              <a:t>down gradients:</a:t>
            </a:r>
            <a:r>
              <a:rPr lang="en-US" i="1" dirty="0">
                <a:solidFill>
                  <a:srgbClr val="000000"/>
                </a:solidFill>
              </a:rPr>
              <a:t> </a:t>
            </a:r>
            <a:r>
              <a:rPr lang="en-US" b="1" i="1" dirty="0">
                <a:solidFill>
                  <a:srgbClr val="000000"/>
                </a:solidFill>
              </a:rPr>
              <a:t>The transport of “stuff” (ions, molecules, blood, and gas) is a central process at all levels of organization in the organism, and a simple model describes such transport.  </a:t>
            </a:r>
            <a:r>
              <a:rPr lang="en-US" dirty="0">
                <a:solidFill>
                  <a:srgbClr val="000000"/>
                </a:solidFill>
              </a:rPr>
              <a:t>Ions crossing a cell membrane, blood flowing in blood vessels, gas moving in airways, and </a:t>
            </a:r>
            <a:r>
              <a:rPr lang="en-US" dirty="0" err="1">
                <a:solidFill>
                  <a:srgbClr val="000000"/>
                </a:solidFill>
              </a:rPr>
              <a:t>chyme</a:t>
            </a:r>
            <a:r>
              <a:rPr lang="en-US" dirty="0">
                <a:solidFill>
                  <a:srgbClr val="000000"/>
                </a:solidFill>
              </a:rPr>
              <a:t> moving down the gastrointestinal tract are all processes that result from the interaction of an energy gradient and the resistance to flow that is present.  </a:t>
            </a:r>
            <a:endParaRPr lang="en-US" dirty="0" smtClean="0">
              <a:solidFill>
                <a:srgbClr val="000000"/>
              </a:solidFill>
            </a:endParaRPr>
          </a:p>
          <a:p>
            <a:pPr marL="0" indent="0">
              <a:buNone/>
            </a:pPr>
            <a:r>
              <a:rPr lang="en-US" dirty="0">
                <a:solidFill>
                  <a:srgbClr val="000000"/>
                </a:solidFill>
              </a:rPr>
              <a:t> </a:t>
            </a:r>
          </a:p>
          <a:p>
            <a:pPr marL="0" indent="0">
              <a:buNone/>
            </a:pPr>
            <a:r>
              <a:rPr lang="en-US" b="1" i="1" dirty="0">
                <a:solidFill>
                  <a:srgbClr val="000000"/>
                </a:solidFill>
              </a:rPr>
              <a:t>Homeostasis:</a:t>
            </a:r>
            <a:r>
              <a:rPr lang="en-US" i="1" dirty="0">
                <a:solidFill>
                  <a:srgbClr val="000000"/>
                </a:solidFill>
              </a:rPr>
              <a:t> </a:t>
            </a:r>
            <a:r>
              <a:rPr lang="en-US" b="1" i="1" dirty="0">
                <a:solidFill>
                  <a:srgbClr val="000000"/>
                </a:solidFill>
              </a:rPr>
              <a:t>The internal environment of the organism is actively maintained constant by the function of cells, tissues, and organs organized into negative feedback systems.</a:t>
            </a:r>
            <a:r>
              <a:rPr lang="en-US" i="1" dirty="0">
                <a:solidFill>
                  <a:srgbClr val="000000"/>
                </a:solidFill>
              </a:rPr>
              <a:t> </a:t>
            </a:r>
            <a:r>
              <a:rPr lang="en-US" dirty="0">
                <a:solidFill>
                  <a:srgbClr val="000000"/>
                </a:solidFill>
              </a:rPr>
              <a:t> The role of negative feedback in regulating the functions of the body is a particularly powerful core concept in that it describes so much of organ system physiology.  </a:t>
            </a:r>
          </a:p>
        </p:txBody>
      </p:sp>
      <p:sp>
        <p:nvSpPr>
          <p:cNvPr id="4" name="TextBox 3"/>
          <p:cNvSpPr txBox="1"/>
          <p:nvPr/>
        </p:nvSpPr>
        <p:spPr>
          <a:xfrm>
            <a:off x="374765" y="261208"/>
            <a:ext cx="8460068" cy="1138773"/>
          </a:xfrm>
          <a:prstGeom prst="rect">
            <a:avLst/>
          </a:prstGeom>
          <a:noFill/>
        </p:spPr>
        <p:txBody>
          <a:bodyPr wrap="none" rtlCol="0">
            <a:spAutoFit/>
          </a:bodyPr>
          <a:lstStyle/>
          <a:p>
            <a:pPr algn="ctr"/>
            <a:r>
              <a:rPr lang="en-US" sz="4400" b="1" dirty="0" smtClean="0"/>
              <a:t>Three Core Concepts of Physiology</a:t>
            </a:r>
            <a:endParaRPr lang="en-US" sz="2400" b="1" dirty="0" smtClean="0"/>
          </a:p>
          <a:p>
            <a:pPr algn="ctr"/>
            <a:r>
              <a:rPr lang="en-US" sz="2400" b="1" dirty="0" smtClean="0">
                <a:solidFill>
                  <a:srgbClr val="FF0000"/>
                </a:solidFill>
              </a:rPr>
              <a:t>(see handout)</a:t>
            </a:r>
            <a:endParaRPr lang="en-US" sz="4400" b="1" dirty="0">
              <a:solidFill>
                <a:srgbClr val="FF0000"/>
              </a:solidFill>
            </a:endParaRPr>
          </a:p>
        </p:txBody>
      </p:sp>
    </p:spTree>
    <p:extLst>
      <p:ext uri="{BB962C8B-B14F-4D97-AF65-F5344CB8AC3E}">
        <p14:creationId xmlns:p14="http://schemas.microsoft.com/office/powerpoint/2010/main" val="2712344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What does a conceptual framework look like?</a:t>
            </a:r>
            <a:endParaRPr lang="en-US" b="1" dirty="0">
              <a:solidFill>
                <a:srgbClr val="000000"/>
              </a:solidFill>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5755473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What does a conceptual framework look like?</a:t>
            </a:r>
            <a:endParaRPr lang="en-US" b="1" dirty="0">
              <a:solidFill>
                <a:srgbClr val="0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7735439"/>
              </p:ext>
            </p:extLst>
          </p:nvPr>
        </p:nvGraphicFramePr>
        <p:xfrm>
          <a:off x="281354" y="2039748"/>
          <a:ext cx="8640762" cy="3886531"/>
        </p:xfrm>
        <a:graphic>
          <a:graphicData uri="http://schemas.openxmlformats.org/drawingml/2006/table">
            <a:tbl>
              <a:tblPr firstRow="1" bandRow="1">
                <a:tableStyleId>{5C22544A-7EE6-4342-B048-85BDC9FD1C3A}</a:tableStyleId>
              </a:tblPr>
              <a:tblGrid>
                <a:gridCol w="2800046"/>
                <a:gridCol w="5840716"/>
              </a:tblGrid>
              <a:tr h="406731">
                <a:tc>
                  <a:txBody>
                    <a:bodyPr/>
                    <a:lstStyle/>
                    <a:p>
                      <a:r>
                        <a:rPr lang="en-US" dirty="0" smtClean="0">
                          <a:solidFill>
                            <a:srgbClr val="000000"/>
                          </a:solidFill>
                        </a:rPr>
                        <a:t>Level</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Example</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CORE CONCEPT (BIG IDEA)</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CELL-CELL</a:t>
                      </a:r>
                      <a:r>
                        <a:rPr lang="en-US" baseline="0" dirty="0" smtClean="0">
                          <a:solidFill>
                            <a:srgbClr val="000000"/>
                          </a:solidFill>
                        </a:rPr>
                        <a:t> COMMUNICATION</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Critical</a:t>
                      </a:r>
                      <a:r>
                        <a:rPr lang="en-US" baseline="0" dirty="0" smtClean="0">
                          <a:solidFill>
                            <a:srgbClr val="000000"/>
                          </a:solidFill>
                        </a:rPr>
                        <a:t> components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CC4</a:t>
                      </a:r>
                      <a:r>
                        <a:rPr lang="en-US" baseline="0" dirty="0" smtClean="0">
                          <a:solidFill>
                            <a:srgbClr val="000000"/>
                          </a:solidFill>
                        </a:rPr>
                        <a:t>  binding of the messenger molecule to its receptor gives rise to signal transduction</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Constituent ideas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  there are two basic mechanisms for  </a:t>
                      </a:r>
                    </a:p>
                    <a:p>
                      <a:r>
                        <a:rPr lang="en-US" dirty="0" smtClean="0">
                          <a:solidFill>
                            <a:srgbClr val="000000"/>
                          </a:solidFill>
                        </a:rPr>
                        <a:t>                  transduction . . .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Elaborations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CC4.3.3</a:t>
                      </a:r>
                      <a:r>
                        <a:rPr lang="en-US" baseline="0" dirty="0" smtClean="0">
                          <a:solidFill>
                            <a:srgbClr val="000000"/>
                          </a:solidFill>
                        </a:rPr>
                        <a:t>  The speed of response of the two </a:t>
                      </a:r>
                    </a:p>
                    <a:p>
                      <a:r>
                        <a:rPr lang="en-US" baseline="0" dirty="0" smtClean="0">
                          <a:solidFill>
                            <a:srgbClr val="000000"/>
                          </a:solidFill>
                        </a:rPr>
                        <a:t>                                   systems is different</a:t>
                      </a:r>
                      <a:r>
                        <a:rPr lang="en-US" dirty="0" smtClean="0">
                          <a:solidFill>
                            <a:srgbClr val="000000"/>
                          </a:solidFill>
                        </a:rPr>
                        <a:t>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rgbClr val="000000"/>
                          </a:solidFill>
                        </a:rPr>
                        <a:t>               Amplifications</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r>
                        <a:rPr lang="en-US" dirty="0" smtClean="0">
                          <a:solidFill>
                            <a:srgbClr val="000000"/>
                          </a:solidFill>
                        </a:rPr>
                        <a:t>                                   CC4.3.3.1  The speed of response in</a:t>
                      </a:r>
                      <a:r>
                        <a:rPr lang="en-US" baseline="0" dirty="0" smtClean="0">
                          <a:solidFill>
                            <a:srgbClr val="000000"/>
                          </a:solidFill>
                        </a:rPr>
                        <a:t> a </a:t>
                      </a:r>
                    </a:p>
                    <a:p>
                      <a:r>
                        <a:rPr lang="en-US" baseline="0" dirty="0" smtClean="0">
                          <a:solidFill>
                            <a:srgbClr val="000000"/>
                          </a:solidFill>
                        </a:rPr>
                        <a:t>                                                       second messenger system is</a:t>
                      </a:r>
                    </a:p>
                    <a:p>
                      <a:r>
                        <a:rPr lang="en-US" baseline="0" dirty="0" smtClean="0">
                          <a:solidFill>
                            <a:srgbClr val="000000"/>
                          </a:solidFill>
                        </a:rPr>
                        <a:t>                                                       fast</a:t>
                      </a:r>
                      <a:endParaRPr lang="en-US" dirty="0" smtClean="0">
                        <a:solidFill>
                          <a:srgbClr val="000000"/>
                        </a:solidFill>
                      </a:endParaRPr>
                    </a:p>
                    <a:p>
                      <a:r>
                        <a:rPr lang="en-US" dirty="0" smtClean="0">
                          <a:solidFill>
                            <a:srgbClr val="000000"/>
                          </a:solidFill>
                        </a:rPr>
                        <a:t> </a:t>
                      </a:r>
                      <a:endParaRPr lang="en-US" dirty="0">
                        <a:solidFill>
                          <a:srgbClr val="000000"/>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30599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smtClean="0">
                <a:solidFill>
                  <a:srgbClr val="000000"/>
                </a:solidFill>
              </a:rPr>
              <a:t>The </a:t>
            </a:r>
            <a:r>
              <a:rPr lang="en-US" sz="4000" b="1" i="1" dirty="0" smtClean="0">
                <a:solidFill>
                  <a:srgbClr val="000000"/>
                </a:solidFill>
              </a:rPr>
              <a:t>flow down gradients</a:t>
            </a:r>
            <a:r>
              <a:rPr lang="en-US" sz="4000" b="1" dirty="0" smtClean="0">
                <a:solidFill>
                  <a:srgbClr val="000000"/>
                </a:solidFill>
              </a:rPr>
              <a:t> </a:t>
            </a:r>
            <a:br>
              <a:rPr lang="en-US" sz="4000" b="1" dirty="0" smtClean="0">
                <a:solidFill>
                  <a:srgbClr val="000000"/>
                </a:solidFill>
              </a:rPr>
            </a:br>
            <a:r>
              <a:rPr lang="en-US" sz="4000" b="1" dirty="0" smtClean="0">
                <a:solidFill>
                  <a:srgbClr val="000000"/>
                </a:solidFill>
              </a:rPr>
              <a:t>conceptual framework</a:t>
            </a:r>
            <a:endParaRPr lang="en-US" sz="4000" b="1" dirty="0">
              <a:solidFill>
                <a:srgbClr val="000000"/>
              </a:solidFill>
            </a:endParaRPr>
          </a:p>
        </p:txBody>
      </p:sp>
      <p:sp>
        <p:nvSpPr>
          <p:cNvPr id="2" name="Content Placeholder 1"/>
          <p:cNvSpPr>
            <a:spLocks noGrp="1"/>
          </p:cNvSpPr>
          <p:nvPr>
            <p:ph idx="1"/>
          </p:nvPr>
        </p:nvSpPr>
        <p:spPr>
          <a:xfrm>
            <a:off x="1" y="1457433"/>
            <a:ext cx="9144000" cy="5413589"/>
          </a:xfrm>
        </p:spPr>
        <p:txBody>
          <a:bodyPr>
            <a:normAutofit fontScale="85000" lnSpcReduction="20000"/>
          </a:bodyPr>
          <a:lstStyle/>
          <a:p>
            <a:pPr marL="0" indent="0">
              <a:buNone/>
            </a:pPr>
            <a:r>
              <a:rPr lang="en-US" dirty="0" smtClean="0">
                <a:solidFill>
                  <a:srgbClr val="000000"/>
                </a:solidFill>
              </a:rPr>
              <a:t>F1.  Flow is the movement of “substance” from one point in the</a:t>
            </a:r>
          </a:p>
          <a:p>
            <a:pPr marL="0" indent="0">
              <a:buNone/>
            </a:pPr>
            <a:r>
              <a:rPr lang="en-US" dirty="0">
                <a:solidFill>
                  <a:srgbClr val="000000"/>
                </a:solidFill>
              </a:rPr>
              <a:t> </a:t>
            </a:r>
            <a:r>
              <a:rPr lang="en-US" dirty="0" smtClean="0">
                <a:solidFill>
                  <a:srgbClr val="000000"/>
                </a:solidFill>
              </a:rPr>
              <a:t>      system to another point in the system.</a:t>
            </a:r>
          </a:p>
          <a:p>
            <a:pPr marL="0" indent="0">
              <a:buNone/>
            </a:pPr>
            <a:r>
              <a:rPr lang="en-US" dirty="0">
                <a:solidFill>
                  <a:srgbClr val="000000"/>
                </a:solidFill>
              </a:rPr>
              <a:t>	</a:t>
            </a:r>
            <a:r>
              <a:rPr lang="en-US" dirty="0" smtClean="0">
                <a:solidFill>
                  <a:srgbClr val="000000"/>
                </a:solidFill>
              </a:rPr>
              <a:t> F1.1	Molecules and ions can diffuse through a solution.</a:t>
            </a:r>
          </a:p>
          <a:p>
            <a:pPr marL="0" indent="0">
              <a:buNone/>
            </a:pPr>
            <a:r>
              <a:rPr lang="en-US" dirty="0">
                <a:solidFill>
                  <a:srgbClr val="000000"/>
                </a:solidFill>
              </a:rPr>
              <a:t>	</a:t>
            </a:r>
            <a:r>
              <a:rPr lang="en-US" dirty="0" smtClean="0">
                <a:solidFill>
                  <a:srgbClr val="000000"/>
                </a:solidFill>
              </a:rPr>
              <a:t> F1.2	Fluid (blood, </a:t>
            </a:r>
            <a:r>
              <a:rPr lang="en-US" dirty="0" err="1" smtClean="0">
                <a:solidFill>
                  <a:srgbClr val="000000"/>
                </a:solidFill>
              </a:rPr>
              <a:t>chyme</a:t>
            </a:r>
            <a:r>
              <a:rPr lang="en-US" dirty="0" smtClean="0">
                <a:solidFill>
                  <a:srgbClr val="000000"/>
                </a:solidFill>
              </a:rPr>
              <a:t>) and gases (air) are transported </a:t>
            </a:r>
          </a:p>
          <a:p>
            <a:pPr marL="0" indent="0">
              <a:buNone/>
            </a:pPr>
            <a:r>
              <a:rPr lang="en-US" dirty="0">
                <a:solidFill>
                  <a:srgbClr val="000000"/>
                </a:solidFill>
              </a:rPr>
              <a:t> </a:t>
            </a:r>
            <a:r>
              <a:rPr lang="en-US" dirty="0" smtClean="0">
                <a:solidFill>
                  <a:srgbClr val="000000"/>
                </a:solidFill>
              </a:rPr>
              <a:t>                 through tubes.</a:t>
            </a:r>
          </a:p>
          <a:p>
            <a:pPr marL="0" indent="0">
              <a:buNone/>
            </a:pPr>
            <a:r>
              <a:rPr lang="en-US" dirty="0">
                <a:solidFill>
                  <a:srgbClr val="000000"/>
                </a:solidFill>
              </a:rPr>
              <a:t>	</a:t>
            </a:r>
            <a:r>
              <a:rPr lang="en-US" dirty="0" smtClean="0">
                <a:solidFill>
                  <a:srgbClr val="000000"/>
                </a:solidFill>
              </a:rPr>
              <a:t> F1.3	Heat can move through objects.</a:t>
            </a:r>
          </a:p>
          <a:p>
            <a:pPr marL="0" indent="0">
              <a:buNone/>
            </a:pPr>
            <a:r>
              <a:rPr lang="en-US" dirty="0" smtClean="0">
                <a:solidFill>
                  <a:srgbClr val="000000"/>
                </a:solidFill>
              </a:rPr>
              <a:t>F2.	 Flow </a:t>
            </a:r>
            <a:r>
              <a:rPr lang="en-US" dirty="0">
                <a:solidFill>
                  <a:srgbClr val="000000"/>
                </a:solidFill>
              </a:rPr>
              <a:t>occurs because of the existence of an </a:t>
            </a:r>
            <a:r>
              <a:rPr lang="en-US" dirty="0" smtClean="0">
                <a:solidFill>
                  <a:srgbClr val="000000"/>
                </a:solidFill>
              </a:rPr>
              <a:t>energy   </a:t>
            </a:r>
          </a:p>
          <a:p>
            <a:pPr marL="0" indent="0">
              <a:buNone/>
            </a:pPr>
            <a:r>
              <a:rPr lang="en-US" dirty="0" smtClean="0">
                <a:solidFill>
                  <a:srgbClr val="000000"/>
                </a:solidFill>
              </a:rPr>
              <a:t> </a:t>
            </a:r>
            <a:r>
              <a:rPr lang="en-US" dirty="0">
                <a:solidFill>
                  <a:srgbClr val="000000"/>
                </a:solidFill>
              </a:rPr>
              <a:t> </a:t>
            </a:r>
            <a:r>
              <a:rPr lang="en-US" dirty="0" smtClean="0">
                <a:solidFill>
                  <a:srgbClr val="000000"/>
                </a:solidFill>
              </a:rPr>
              <a:t>     gradient </a:t>
            </a:r>
            <a:r>
              <a:rPr lang="en-US" dirty="0">
                <a:solidFill>
                  <a:srgbClr val="000000"/>
                </a:solidFill>
              </a:rPr>
              <a:t>between two points </a:t>
            </a:r>
          </a:p>
          <a:p>
            <a:pPr marL="0" indent="0">
              <a:buNone/>
            </a:pPr>
            <a:r>
              <a:rPr lang="en-US" dirty="0" smtClean="0">
                <a:solidFill>
                  <a:srgbClr val="000000"/>
                </a:solidFill>
              </a:rPr>
              <a:t>	 F2.1	</a:t>
            </a:r>
            <a:r>
              <a:rPr lang="en-US" dirty="0">
                <a:solidFill>
                  <a:srgbClr val="000000"/>
                </a:solidFill>
              </a:rPr>
              <a:t>Differences in concentration (concentration  </a:t>
            </a:r>
            <a:endParaRPr lang="en-US" dirty="0" smtClean="0">
              <a:solidFill>
                <a:srgbClr val="000000"/>
              </a:solidFill>
            </a:endParaRPr>
          </a:p>
          <a:p>
            <a:pPr marL="0" indent="0">
              <a:buNone/>
            </a:pPr>
            <a:r>
              <a:rPr lang="en-US" dirty="0" smtClean="0">
                <a:solidFill>
                  <a:srgbClr val="000000"/>
                </a:solidFill>
              </a:rPr>
              <a:t>			 gradients</a:t>
            </a:r>
            <a:r>
              <a:rPr lang="en-US" dirty="0">
                <a:solidFill>
                  <a:srgbClr val="000000"/>
                </a:solidFill>
              </a:rPr>
              <a:t>) cause molecules and ions in solution to </a:t>
            </a:r>
            <a:endParaRPr lang="en-US" dirty="0" smtClean="0">
              <a:solidFill>
                <a:srgbClr val="000000"/>
              </a:solidFill>
            </a:endParaRPr>
          </a:p>
          <a:p>
            <a:pPr marL="0" indent="0">
              <a:buNone/>
            </a:pPr>
            <a:r>
              <a:rPr lang="en-US" dirty="0">
                <a:solidFill>
                  <a:srgbClr val="000000"/>
                </a:solidFill>
              </a:rPr>
              <a:t> </a:t>
            </a:r>
            <a:r>
              <a:rPr lang="en-US" dirty="0" smtClean="0">
                <a:solidFill>
                  <a:srgbClr val="000000"/>
                </a:solidFill>
              </a:rPr>
              <a:t>                 move down </a:t>
            </a:r>
            <a:r>
              <a:rPr lang="en-US" dirty="0">
                <a:solidFill>
                  <a:srgbClr val="000000"/>
                </a:solidFill>
              </a:rPr>
              <a:t>a gradient from high to low </a:t>
            </a:r>
            <a:endParaRPr lang="en-US" dirty="0" smtClean="0">
              <a:solidFill>
                <a:srgbClr val="000000"/>
              </a:solidFill>
            </a:endParaRPr>
          </a:p>
          <a:p>
            <a:pPr marL="0" indent="0">
              <a:buNone/>
            </a:pPr>
            <a:r>
              <a:rPr lang="en-US" dirty="0">
                <a:solidFill>
                  <a:srgbClr val="000000"/>
                </a:solidFill>
              </a:rPr>
              <a:t> </a:t>
            </a:r>
            <a:r>
              <a:rPr lang="en-US" dirty="0" smtClean="0">
                <a:solidFill>
                  <a:srgbClr val="000000"/>
                </a:solidFill>
              </a:rPr>
              <a:t>                 concentration</a:t>
            </a:r>
            <a:r>
              <a:rPr lang="en-US" dirty="0">
                <a:solidFill>
                  <a:srgbClr val="000000"/>
                </a:solidFill>
              </a:rPr>
              <a:t>. </a:t>
            </a:r>
            <a:endParaRPr lang="en-US" dirty="0" smtClean="0">
              <a:solidFill>
                <a:srgbClr val="000000"/>
              </a:solidFill>
            </a:endParaRPr>
          </a:p>
          <a:p>
            <a:pPr marL="0" indent="0">
              <a:buNone/>
            </a:pPr>
            <a:r>
              <a:rPr lang="en-US" b="1" dirty="0" smtClean="0">
                <a:solidFill>
                  <a:srgbClr val="FF0000"/>
                </a:solidFill>
              </a:rPr>
              <a:t>See handout</a:t>
            </a:r>
          </a:p>
          <a:p>
            <a:pPr marL="0" indent="0">
              <a:buNone/>
            </a:pPr>
            <a:endParaRPr lang="en-US" dirty="0"/>
          </a:p>
        </p:txBody>
      </p:sp>
    </p:spTree>
    <p:extLst>
      <p:ext uri="{BB962C8B-B14F-4D97-AF65-F5344CB8AC3E}">
        <p14:creationId xmlns:p14="http://schemas.microsoft.com/office/powerpoint/2010/main" val="30187559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core concepts to use?</a:t>
            </a:r>
            <a:endParaRPr lang="en-US" dirty="0"/>
          </a:p>
        </p:txBody>
      </p:sp>
      <p:sp>
        <p:nvSpPr>
          <p:cNvPr id="3" name="Content Placeholder 2"/>
          <p:cNvSpPr>
            <a:spLocks noGrp="1"/>
          </p:cNvSpPr>
          <p:nvPr>
            <p:ph idx="1"/>
          </p:nvPr>
        </p:nvSpPr>
        <p:spPr/>
        <p:txBody>
          <a:bodyPr/>
          <a:lstStyle/>
          <a:p>
            <a:pPr marL="0" indent="0">
              <a:buNone/>
            </a:pPr>
            <a:r>
              <a:rPr lang="en-US" dirty="0" smtClean="0"/>
              <a:t>It is unlikely that any physiology course (or even a curriculum) will emphasize ALL 15 core concepts.</a:t>
            </a:r>
            <a:endParaRPr lang="en-US" dirty="0"/>
          </a:p>
          <a:p>
            <a:pPr marL="0" indent="0">
              <a:buNone/>
            </a:pPr>
            <a:r>
              <a:rPr lang="en-US" dirty="0" smtClean="0"/>
              <a:t>Which ones to use will clearly depend on the goals for your course or curriculum.  </a:t>
            </a:r>
          </a:p>
          <a:p>
            <a:pPr marL="0" indent="0">
              <a:buNone/>
            </a:pPr>
            <a:r>
              <a:rPr lang="en-US" dirty="0" smtClean="0"/>
              <a:t>It seems to me that the top 4 or 5 are likely to be important in all courses.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060316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Defining the content of a </a:t>
            </a:r>
            <a:br>
              <a:rPr lang="en-US" b="1" dirty="0" smtClean="0">
                <a:solidFill>
                  <a:srgbClr val="000000"/>
                </a:solidFill>
              </a:rPr>
            </a:br>
            <a:r>
              <a:rPr lang="en-US" b="1" dirty="0" smtClean="0">
                <a:solidFill>
                  <a:srgbClr val="000000"/>
                </a:solidFill>
              </a:rPr>
              <a:t>physiology major</a:t>
            </a:r>
            <a:endParaRPr lang="en-US" b="1" dirty="0">
              <a:solidFill>
                <a:srgbClr val="000000"/>
              </a:solidFill>
            </a:endParaRPr>
          </a:p>
        </p:txBody>
      </p:sp>
      <p:sp>
        <p:nvSpPr>
          <p:cNvPr id="2" name="Content Placeholder 1"/>
          <p:cNvSpPr>
            <a:spLocks noGrp="1"/>
          </p:cNvSpPr>
          <p:nvPr>
            <p:ph idx="1"/>
          </p:nvPr>
        </p:nvSpPr>
        <p:spPr/>
        <p:txBody>
          <a:bodyPr/>
          <a:lstStyle/>
          <a:p>
            <a:pPr marL="0" indent="0">
              <a:buNone/>
            </a:pPr>
            <a:r>
              <a:rPr lang="en-US" dirty="0" smtClean="0">
                <a:solidFill>
                  <a:srgbClr val="000000"/>
                </a:solidFill>
              </a:rPr>
              <a:t>If you are going to formalize a physiology undergraduate major you have to identify some common knowledge of physiology (even if the actual content or the amount is undefined).</a:t>
            </a:r>
          </a:p>
          <a:p>
            <a:pPr marL="0" indent="0">
              <a:buNone/>
            </a:pPr>
            <a:endParaRPr lang="en-US" dirty="0">
              <a:solidFill>
                <a:srgbClr val="000000"/>
              </a:solidFill>
            </a:endParaRPr>
          </a:p>
          <a:p>
            <a:pPr marL="0" indent="0">
              <a:buNone/>
            </a:pPr>
            <a:r>
              <a:rPr lang="en-US" dirty="0" smtClean="0">
                <a:solidFill>
                  <a:srgbClr val="000000"/>
                </a:solidFill>
              </a:rPr>
              <a:t>A focus on the </a:t>
            </a:r>
            <a:r>
              <a:rPr lang="en-US" b="1" i="1" dirty="0" smtClean="0">
                <a:solidFill>
                  <a:srgbClr val="000000"/>
                </a:solidFill>
              </a:rPr>
              <a:t>core concepts </a:t>
            </a:r>
            <a:r>
              <a:rPr lang="en-US" dirty="0" smtClean="0">
                <a:solidFill>
                  <a:srgbClr val="000000"/>
                </a:solidFill>
              </a:rPr>
              <a:t>of physiology provides a means of identifying that common core.</a:t>
            </a:r>
            <a:endParaRPr lang="en-US" dirty="0">
              <a:solidFill>
                <a:srgbClr val="000000"/>
              </a:solidFill>
            </a:endParaRPr>
          </a:p>
        </p:txBody>
      </p:sp>
    </p:spTree>
    <p:extLst>
      <p:ext uri="{BB962C8B-B14F-4D97-AF65-F5344CB8AC3E}">
        <p14:creationId xmlns:p14="http://schemas.microsoft.com/office/powerpoint/2010/main" val="1274253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Acknowledgements</a:t>
            </a:r>
            <a:endParaRPr lang="en-US" b="1" dirty="0">
              <a:solidFill>
                <a:schemeClr val="tx1"/>
              </a:solidFill>
            </a:endParaRPr>
          </a:p>
        </p:txBody>
      </p:sp>
      <p:sp>
        <p:nvSpPr>
          <p:cNvPr id="2" name="Content Placeholder 1"/>
          <p:cNvSpPr>
            <a:spLocks noGrp="1"/>
          </p:cNvSpPr>
          <p:nvPr>
            <p:ph idx="1"/>
          </p:nvPr>
        </p:nvSpPr>
        <p:spPr>
          <a:xfrm>
            <a:off x="872067" y="1478201"/>
            <a:ext cx="7408333" cy="5101315"/>
          </a:xfrm>
        </p:spPr>
        <p:txBody>
          <a:bodyPr>
            <a:normAutofit/>
          </a:bodyPr>
          <a:lstStyle/>
          <a:p>
            <a:pPr marL="0" indent="0" algn="ctr">
              <a:buNone/>
            </a:pPr>
            <a:r>
              <a:rPr lang="en-US" sz="3600" b="1" i="1" u="sng" dirty="0" smtClean="0">
                <a:solidFill>
                  <a:schemeClr val="tx1"/>
                </a:solidFill>
              </a:rPr>
              <a:t>THE CAP TEAM</a:t>
            </a:r>
          </a:p>
          <a:p>
            <a:pPr marL="0" indent="0" algn="ctr">
              <a:buNone/>
            </a:pPr>
            <a:r>
              <a:rPr lang="en-US" sz="3600" dirty="0" smtClean="0">
                <a:solidFill>
                  <a:schemeClr val="tx1"/>
                </a:solidFill>
              </a:rPr>
              <a:t>Joel Michael</a:t>
            </a:r>
          </a:p>
          <a:p>
            <a:pPr marL="0" indent="0" algn="ctr">
              <a:buNone/>
            </a:pPr>
            <a:r>
              <a:rPr lang="en-US" sz="3600" dirty="0" smtClean="0">
                <a:solidFill>
                  <a:schemeClr val="tx1"/>
                </a:solidFill>
              </a:rPr>
              <a:t>Jenny McFarland</a:t>
            </a:r>
          </a:p>
          <a:p>
            <a:pPr marL="0" indent="0" algn="ctr">
              <a:buNone/>
            </a:pPr>
            <a:r>
              <a:rPr lang="en-US" sz="3600" dirty="0" smtClean="0">
                <a:solidFill>
                  <a:schemeClr val="tx1"/>
                </a:solidFill>
              </a:rPr>
              <a:t>Harold Modell</a:t>
            </a:r>
          </a:p>
          <a:p>
            <a:pPr marL="0" indent="0" algn="ctr">
              <a:buNone/>
            </a:pPr>
            <a:r>
              <a:rPr lang="en-US" sz="3600" dirty="0" smtClean="0">
                <a:solidFill>
                  <a:schemeClr val="tx1"/>
                </a:solidFill>
              </a:rPr>
              <a:t>Mary Pat </a:t>
            </a:r>
            <a:r>
              <a:rPr lang="en-US" sz="3600" dirty="0" err="1" smtClean="0">
                <a:solidFill>
                  <a:schemeClr val="tx1"/>
                </a:solidFill>
              </a:rPr>
              <a:t>Wenderoth</a:t>
            </a:r>
            <a:endParaRPr lang="en-US" sz="3600" dirty="0" smtClean="0">
              <a:solidFill>
                <a:schemeClr val="tx1"/>
              </a:solidFill>
            </a:endParaRPr>
          </a:p>
          <a:p>
            <a:pPr marL="0" indent="0" algn="ctr">
              <a:buNone/>
            </a:pPr>
            <a:r>
              <a:rPr lang="en-US" sz="3600" dirty="0" smtClean="0">
                <a:solidFill>
                  <a:schemeClr val="tx1"/>
                </a:solidFill>
              </a:rPr>
              <a:t>Bill Cliff</a:t>
            </a:r>
          </a:p>
          <a:p>
            <a:pPr marL="0" indent="0" algn="ctr">
              <a:buNone/>
            </a:pPr>
            <a:r>
              <a:rPr lang="en-US" sz="3600" dirty="0" smtClean="0">
                <a:solidFill>
                  <a:schemeClr val="tx1"/>
                </a:solidFill>
              </a:rPr>
              <a:t>Ann Wright</a:t>
            </a:r>
          </a:p>
          <a:p>
            <a:pPr marL="0" indent="0" algn="ctr">
              <a:buNone/>
            </a:pPr>
            <a:endParaRPr lang="en-US" sz="4000" dirty="0" smtClean="0">
              <a:solidFill>
                <a:schemeClr val="tx1"/>
              </a:solidFill>
            </a:endParaRPr>
          </a:p>
          <a:p>
            <a:pPr marL="0" indent="0" algn="ctr">
              <a:buNone/>
            </a:pPr>
            <a:endParaRPr lang="en-US" sz="4000"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25058951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Describing the sequence of experiences that makes up the major</a:t>
            </a:r>
            <a:endParaRPr lang="en-US" b="1" dirty="0">
              <a:solidFill>
                <a:srgbClr val="000000"/>
              </a:solidFill>
            </a:endParaRPr>
          </a:p>
        </p:txBody>
      </p:sp>
      <p:sp>
        <p:nvSpPr>
          <p:cNvPr id="2" name="Content Placeholder 1"/>
          <p:cNvSpPr>
            <a:spLocks noGrp="1"/>
          </p:cNvSpPr>
          <p:nvPr>
            <p:ph idx="1"/>
          </p:nvPr>
        </p:nvSpPr>
        <p:spPr/>
        <p:txBody>
          <a:bodyPr/>
          <a:lstStyle/>
          <a:p>
            <a:pPr marL="0" indent="0">
              <a:buNone/>
            </a:pPr>
            <a:r>
              <a:rPr lang="en-US" dirty="0" smtClean="0">
                <a:solidFill>
                  <a:srgbClr val="000000"/>
                </a:solidFill>
              </a:rPr>
              <a:t>A major implies that there is some sequence of experiences (courses?) that must be taken to qualify as a graduate of that major.</a:t>
            </a:r>
          </a:p>
          <a:p>
            <a:pPr marL="0" indent="0">
              <a:buNone/>
            </a:pPr>
            <a:endParaRPr lang="en-US" dirty="0">
              <a:solidFill>
                <a:srgbClr val="000000"/>
              </a:solidFill>
            </a:endParaRPr>
          </a:p>
          <a:p>
            <a:pPr marL="0" indent="0">
              <a:buNone/>
            </a:pPr>
            <a:r>
              <a:rPr lang="en-US" dirty="0" smtClean="0">
                <a:solidFill>
                  <a:srgbClr val="000000"/>
                </a:solidFill>
              </a:rPr>
              <a:t>Again, attention to the core concepts provides a tool for determining what needs to be learned first and what can be learned later in the sequence.</a:t>
            </a:r>
            <a:endParaRPr lang="en-US" dirty="0">
              <a:solidFill>
                <a:srgbClr val="000000"/>
              </a:solidFill>
            </a:endParaRPr>
          </a:p>
        </p:txBody>
      </p:sp>
    </p:spTree>
    <p:extLst>
      <p:ext uri="{BB962C8B-B14F-4D97-AF65-F5344CB8AC3E}">
        <p14:creationId xmlns:p14="http://schemas.microsoft.com/office/powerpoint/2010/main" val="1679728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51970"/>
              </p:ext>
            </p:extLst>
          </p:nvPr>
        </p:nvGraphicFramePr>
        <p:xfrm>
          <a:off x="218613" y="139933"/>
          <a:ext cx="8744511" cy="6532880"/>
        </p:xfrm>
        <a:graphic>
          <a:graphicData uri="http://schemas.openxmlformats.org/drawingml/2006/table">
            <a:tbl>
              <a:tblPr firstRow="1" bandRow="1">
                <a:tableStyleId>{5C22544A-7EE6-4342-B048-85BDC9FD1C3A}</a:tableStyleId>
              </a:tblPr>
              <a:tblGrid>
                <a:gridCol w="1549505"/>
                <a:gridCol w="2635368"/>
                <a:gridCol w="2373510"/>
                <a:gridCol w="2186128"/>
              </a:tblGrid>
              <a:tr h="370840">
                <a:tc>
                  <a:txBody>
                    <a:bodyPr/>
                    <a:lstStyle/>
                    <a:p>
                      <a:r>
                        <a:rPr lang="en-US" dirty="0" smtClean="0">
                          <a:solidFill>
                            <a:srgbClr val="000000"/>
                          </a:solidFill>
                        </a:rPr>
                        <a:t>Core concept</a:t>
                      </a:r>
                      <a:endParaRPr lang="en-US" dirty="0">
                        <a:solidFill>
                          <a:srgbClr val="000000"/>
                        </a:solidFill>
                      </a:endParaRPr>
                    </a:p>
                  </a:txBody>
                  <a:tcPr/>
                </a:tc>
                <a:tc>
                  <a:txBody>
                    <a:bodyPr/>
                    <a:lstStyle/>
                    <a:p>
                      <a:r>
                        <a:rPr lang="en-US" dirty="0" smtClean="0">
                          <a:solidFill>
                            <a:srgbClr val="000000"/>
                          </a:solidFill>
                        </a:rPr>
                        <a:t>Intro</a:t>
                      </a:r>
                      <a:endParaRPr lang="en-US" dirty="0">
                        <a:solidFill>
                          <a:srgbClr val="000000"/>
                        </a:solidFill>
                      </a:endParaRPr>
                    </a:p>
                  </a:txBody>
                  <a:tcPr/>
                </a:tc>
                <a:tc>
                  <a:txBody>
                    <a:bodyPr/>
                    <a:lstStyle/>
                    <a:p>
                      <a:r>
                        <a:rPr lang="en-US" dirty="0" err="1" smtClean="0">
                          <a:solidFill>
                            <a:srgbClr val="000000"/>
                          </a:solidFill>
                        </a:rPr>
                        <a:t>Intermed</a:t>
                      </a:r>
                      <a:endParaRPr lang="en-US" dirty="0">
                        <a:solidFill>
                          <a:srgbClr val="000000"/>
                        </a:solidFill>
                      </a:endParaRPr>
                    </a:p>
                  </a:txBody>
                  <a:tcPr/>
                </a:tc>
                <a:tc>
                  <a:txBody>
                    <a:bodyPr/>
                    <a:lstStyle/>
                    <a:p>
                      <a:r>
                        <a:rPr lang="en-US" dirty="0" smtClean="0">
                          <a:solidFill>
                            <a:srgbClr val="000000"/>
                          </a:solidFill>
                        </a:rPr>
                        <a:t>Advanced</a:t>
                      </a:r>
                      <a:endParaRPr lang="en-US" dirty="0">
                        <a:solidFill>
                          <a:srgbClr val="000000"/>
                        </a:solidFill>
                      </a:endParaRPr>
                    </a:p>
                  </a:txBody>
                  <a:tcPr/>
                </a:tc>
              </a:tr>
              <a:tr h="370840">
                <a:tc>
                  <a:txBody>
                    <a:bodyPr/>
                    <a:lstStyle/>
                    <a:p>
                      <a:r>
                        <a:rPr lang="en-US" dirty="0" smtClean="0">
                          <a:solidFill>
                            <a:srgbClr val="000000"/>
                          </a:solidFill>
                        </a:rPr>
                        <a:t>Homeostasis</a:t>
                      </a:r>
                      <a:endParaRPr lang="en-US" dirty="0">
                        <a:solidFill>
                          <a:srgbClr val="000000"/>
                        </a:solidFill>
                      </a:endParaRPr>
                    </a:p>
                  </a:txBody>
                  <a:tcPr/>
                </a:tc>
                <a:tc>
                  <a:txBody>
                    <a:bodyPr/>
                    <a:lstStyle/>
                    <a:p>
                      <a:r>
                        <a:rPr lang="en-US" dirty="0" smtClean="0">
                          <a:solidFill>
                            <a:srgbClr val="000000"/>
                          </a:solidFill>
                        </a:rPr>
                        <a:t>Sensor (H3)</a:t>
                      </a:r>
                    </a:p>
                    <a:p>
                      <a:r>
                        <a:rPr lang="en-US" dirty="0" smtClean="0">
                          <a:solidFill>
                            <a:srgbClr val="000000"/>
                          </a:solidFill>
                        </a:rPr>
                        <a:t>Control</a:t>
                      </a:r>
                      <a:r>
                        <a:rPr lang="en-US" baseline="0" dirty="0" smtClean="0">
                          <a:solidFill>
                            <a:srgbClr val="000000"/>
                          </a:solidFill>
                        </a:rPr>
                        <a:t> Center (H4)</a:t>
                      </a:r>
                    </a:p>
                    <a:p>
                      <a:r>
                        <a:rPr lang="en-US" baseline="0" dirty="0" smtClean="0">
                          <a:solidFill>
                            <a:srgbClr val="000000"/>
                          </a:solidFill>
                        </a:rPr>
                        <a:t>Effector (H5)</a:t>
                      </a:r>
                    </a:p>
                    <a:p>
                      <a:r>
                        <a:rPr lang="en-US" baseline="0" dirty="0" smtClean="0">
                          <a:solidFill>
                            <a:srgbClr val="000000"/>
                          </a:solidFill>
                        </a:rPr>
                        <a:t>Negative feedback (H2.1)</a:t>
                      </a:r>
                      <a:endParaRPr lang="en-US" dirty="0">
                        <a:solidFill>
                          <a:srgbClr val="000000"/>
                        </a:solidFill>
                      </a:endParaRPr>
                    </a:p>
                  </a:txBody>
                  <a:tcPr/>
                </a:tc>
                <a:tc>
                  <a:txBody>
                    <a:bodyPr/>
                    <a:lstStyle/>
                    <a:p>
                      <a:r>
                        <a:rPr lang="en-US" dirty="0" err="1" smtClean="0">
                          <a:solidFill>
                            <a:srgbClr val="000000"/>
                          </a:solidFill>
                        </a:rPr>
                        <a:t>Reg</a:t>
                      </a:r>
                      <a:r>
                        <a:rPr lang="en-US" baseline="0" dirty="0" smtClean="0">
                          <a:solidFill>
                            <a:srgbClr val="000000"/>
                          </a:solidFill>
                        </a:rPr>
                        <a:t> </a:t>
                      </a:r>
                      <a:r>
                        <a:rPr lang="en-US" baseline="0" dirty="0" err="1" smtClean="0">
                          <a:solidFill>
                            <a:srgbClr val="000000"/>
                          </a:solidFill>
                        </a:rPr>
                        <a:t>vs</a:t>
                      </a:r>
                      <a:r>
                        <a:rPr lang="en-US" baseline="0" dirty="0" smtClean="0">
                          <a:solidFill>
                            <a:srgbClr val="000000"/>
                          </a:solidFill>
                        </a:rPr>
                        <a:t> </a:t>
                      </a:r>
                      <a:r>
                        <a:rPr lang="en-US" baseline="0" dirty="0" err="1" smtClean="0">
                          <a:solidFill>
                            <a:srgbClr val="000000"/>
                          </a:solidFill>
                        </a:rPr>
                        <a:t>contr</a:t>
                      </a:r>
                      <a:r>
                        <a:rPr lang="en-US" baseline="0" dirty="0" smtClean="0">
                          <a:solidFill>
                            <a:srgbClr val="000000"/>
                          </a:solidFill>
                        </a:rPr>
                        <a:t> variable (H5.3)</a:t>
                      </a:r>
                    </a:p>
                    <a:p>
                      <a:r>
                        <a:rPr lang="en-US" baseline="0" dirty="0" smtClean="0">
                          <a:solidFill>
                            <a:srgbClr val="000000"/>
                          </a:solidFill>
                        </a:rPr>
                        <a:t>Integrator (H4.2, 4.3, 4.5)</a:t>
                      </a:r>
                      <a:endParaRPr lang="en-US" dirty="0">
                        <a:solidFill>
                          <a:srgbClr val="000000"/>
                        </a:solidFill>
                      </a:endParaRPr>
                    </a:p>
                  </a:txBody>
                  <a:tcPr/>
                </a:tc>
                <a:tc>
                  <a:txBody>
                    <a:bodyPr/>
                    <a:lstStyle/>
                    <a:p>
                      <a:r>
                        <a:rPr lang="en-US" dirty="0" err="1" smtClean="0">
                          <a:solidFill>
                            <a:srgbClr val="000000"/>
                          </a:solidFill>
                        </a:rPr>
                        <a:t>Feedforward</a:t>
                      </a:r>
                      <a:endParaRPr lang="en-US" dirty="0" smtClean="0">
                        <a:solidFill>
                          <a:srgbClr val="000000"/>
                        </a:solidFill>
                      </a:endParaRPr>
                    </a:p>
                    <a:p>
                      <a:r>
                        <a:rPr lang="en-US" dirty="0" err="1" smtClean="0">
                          <a:solidFill>
                            <a:srgbClr val="000000"/>
                          </a:solidFill>
                        </a:rPr>
                        <a:t>Allostasis</a:t>
                      </a:r>
                      <a:endParaRPr lang="en-US" dirty="0" smtClean="0">
                        <a:solidFill>
                          <a:srgbClr val="000000"/>
                        </a:solidFill>
                      </a:endParaRPr>
                    </a:p>
                    <a:p>
                      <a:r>
                        <a:rPr lang="en-US" dirty="0" smtClean="0">
                          <a:solidFill>
                            <a:srgbClr val="000000"/>
                          </a:solidFill>
                        </a:rPr>
                        <a:t>Acclimatization</a:t>
                      </a:r>
                      <a:endParaRPr lang="en-US" dirty="0">
                        <a:solidFill>
                          <a:srgbClr val="000000"/>
                        </a:solidFill>
                      </a:endParaRPr>
                    </a:p>
                  </a:txBody>
                  <a:tcPr/>
                </a:tc>
              </a:tr>
              <a:tr h="370840">
                <a:tc>
                  <a:txBody>
                    <a:bodyPr/>
                    <a:lstStyle/>
                    <a:p>
                      <a:r>
                        <a:rPr lang="en-US" dirty="0" smtClean="0">
                          <a:solidFill>
                            <a:srgbClr val="000000"/>
                          </a:solidFill>
                        </a:rPr>
                        <a:t>Flow down gradients</a:t>
                      </a:r>
                      <a:endParaRPr lang="en-US" dirty="0">
                        <a:solidFill>
                          <a:srgbClr val="000000"/>
                        </a:solidFill>
                      </a:endParaRPr>
                    </a:p>
                  </a:txBody>
                  <a:tcPr/>
                </a:tc>
                <a:tc>
                  <a:txBody>
                    <a:bodyPr/>
                    <a:lstStyle/>
                    <a:p>
                      <a:r>
                        <a:rPr lang="en-US" dirty="0" smtClean="0">
                          <a:solidFill>
                            <a:srgbClr val="000000"/>
                          </a:solidFill>
                        </a:rPr>
                        <a:t>Flow</a:t>
                      </a:r>
                    </a:p>
                    <a:p>
                      <a:r>
                        <a:rPr lang="en-US" dirty="0" smtClean="0">
                          <a:solidFill>
                            <a:srgbClr val="000000"/>
                          </a:solidFill>
                        </a:rPr>
                        <a:t>Energy gradient</a:t>
                      </a:r>
                    </a:p>
                    <a:p>
                      <a:r>
                        <a:rPr lang="en-US" dirty="0" smtClean="0">
                          <a:solidFill>
                            <a:srgbClr val="000000"/>
                          </a:solidFill>
                        </a:rPr>
                        <a:t>Resistance</a:t>
                      </a:r>
                      <a:endParaRPr lang="en-US" dirty="0">
                        <a:solidFill>
                          <a:srgbClr val="000000"/>
                        </a:solidFill>
                      </a:endParaRPr>
                    </a:p>
                  </a:txBody>
                  <a:tcPr/>
                </a:tc>
                <a:tc>
                  <a:txBody>
                    <a:bodyPr/>
                    <a:lstStyle/>
                    <a:p>
                      <a:r>
                        <a:rPr lang="en-US" dirty="0" err="1" smtClean="0">
                          <a:solidFill>
                            <a:srgbClr val="000000"/>
                          </a:solidFill>
                        </a:rPr>
                        <a:t>Determ</a:t>
                      </a:r>
                      <a:r>
                        <a:rPr lang="en-US" dirty="0" smtClean="0">
                          <a:solidFill>
                            <a:srgbClr val="000000"/>
                          </a:solidFill>
                        </a:rPr>
                        <a:t> of flow</a:t>
                      </a:r>
                    </a:p>
                    <a:p>
                      <a:r>
                        <a:rPr lang="en-US" dirty="0" smtClean="0">
                          <a:solidFill>
                            <a:srgbClr val="000000"/>
                          </a:solidFill>
                        </a:rPr>
                        <a:t>Multi energy grads</a:t>
                      </a:r>
                    </a:p>
                    <a:p>
                      <a:r>
                        <a:rPr lang="en-US" dirty="0" err="1" smtClean="0">
                          <a:solidFill>
                            <a:srgbClr val="000000"/>
                          </a:solidFill>
                        </a:rPr>
                        <a:t>Determ</a:t>
                      </a:r>
                      <a:r>
                        <a:rPr lang="en-US" dirty="0" smtClean="0">
                          <a:solidFill>
                            <a:srgbClr val="000000"/>
                          </a:solidFill>
                        </a:rPr>
                        <a:t> of resistance</a:t>
                      </a:r>
                    </a:p>
                    <a:p>
                      <a:r>
                        <a:rPr lang="en-US" dirty="0" smtClean="0">
                          <a:solidFill>
                            <a:srgbClr val="000000"/>
                          </a:solidFill>
                        </a:rPr>
                        <a:t>Control of resistance</a:t>
                      </a:r>
                      <a:endParaRPr lang="en-US" dirty="0">
                        <a:solidFill>
                          <a:srgbClr val="000000"/>
                        </a:solidFill>
                      </a:endParaRPr>
                    </a:p>
                  </a:txBody>
                  <a:tcPr/>
                </a:tc>
                <a:tc>
                  <a:txBody>
                    <a:bodyPr/>
                    <a:lstStyle/>
                    <a:p>
                      <a:r>
                        <a:rPr lang="en-US" dirty="0" smtClean="0">
                          <a:solidFill>
                            <a:srgbClr val="000000"/>
                          </a:solidFill>
                        </a:rPr>
                        <a:t>2</a:t>
                      </a:r>
                      <a:r>
                        <a:rPr lang="en-US" baseline="30000" dirty="0" smtClean="0">
                          <a:solidFill>
                            <a:srgbClr val="000000"/>
                          </a:solidFill>
                        </a:rPr>
                        <a:t>nd</a:t>
                      </a:r>
                      <a:r>
                        <a:rPr lang="en-US" baseline="0" dirty="0" smtClean="0">
                          <a:solidFill>
                            <a:srgbClr val="000000"/>
                          </a:solidFill>
                        </a:rPr>
                        <a:t> active </a:t>
                      </a:r>
                      <a:r>
                        <a:rPr lang="en-US" baseline="0" dirty="0" err="1" smtClean="0">
                          <a:solidFill>
                            <a:srgbClr val="000000"/>
                          </a:solidFill>
                        </a:rPr>
                        <a:t>transp</a:t>
                      </a:r>
                      <a:endParaRPr lang="en-US" baseline="0" dirty="0" smtClean="0">
                        <a:solidFill>
                          <a:srgbClr val="000000"/>
                        </a:solidFill>
                      </a:endParaRPr>
                    </a:p>
                    <a:p>
                      <a:r>
                        <a:rPr lang="en-US" baseline="0" dirty="0" smtClean="0">
                          <a:solidFill>
                            <a:srgbClr val="000000"/>
                          </a:solidFill>
                        </a:rPr>
                        <a:t>Solvent drag</a:t>
                      </a:r>
                    </a:p>
                    <a:p>
                      <a:r>
                        <a:rPr lang="en-US" baseline="0" dirty="0" smtClean="0">
                          <a:solidFill>
                            <a:srgbClr val="000000"/>
                          </a:solidFill>
                        </a:rPr>
                        <a:t>Ion selectivity</a:t>
                      </a:r>
                    </a:p>
                    <a:p>
                      <a:r>
                        <a:rPr lang="en-US" baseline="0" dirty="0" smtClean="0">
                          <a:solidFill>
                            <a:srgbClr val="000000"/>
                          </a:solidFill>
                        </a:rPr>
                        <a:t>Gating behavior</a:t>
                      </a:r>
                    </a:p>
                    <a:p>
                      <a:r>
                        <a:rPr lang="en-US" baseline="0" dirty="0" err="1" smtClean="0">
                          <a:solidFill>
                            <a:srgbClr val="000000"/>
                          </a:solidFill>
                        </a:rPr>
                        <a:t>Poiseuille’s</a:t>
                      </a:r>
                      <a:r>
                        <a:rPr lang="en-US" baseline="0" dirty="0" smtClean="0">
                          <a:solidFill>
                            <a:srgbClr val="000000"/>
                          </a:solidFill>
                        </a:rPr>
                        <a:t> Law</a:t>
                      </a:r>
                    </a:p>
                    <a:p>
                      <a:r>
                        <a:rPr lang="en-US" baseline="0" dirty="0" smtClean="0">
                          <a:solidFill>
                            <a:srgbClr val="000000"/>
                          </a:solidFill>
                        </a:rPr>
                        <a:t>Starling equation</a:t>
                      </a:r>
                    </a:p>
                    <a:p>
                      <a:endParaRPr lang="en-US" baseline="30000" dirty="0">
                        <a:solidFill>
                          <a:srgbClr val="000000"/>
                        </a:solidFill>
                      </a:endParaRPr>
                    </a:p>
                  </a:txBody>
                  <a:tcPr/>
                </a:tc>
              </a:tr>
              <a:tr h="370840">
                <a:tc>
                  <a:txBody>
                    <a:bodyPr/>
                    <a:lstStyle/>
                    <a:p>
                      <a:r>
                        <a:rPr lang="en-US" dirty="0" smtClean="0">
                          <a:solidFill>
                            <a:srgbClr val="000000"/>
                          </a:solidFill>
                        </a:rPr>
                        <a:t>Cell-cell</a:t>
                      </a:r>
                    </a:p>
                    <a:p>
                      <a:r>
                        <a:rPr lang="en-US" dirty="0" err="1" smtClean="0">
                          <a:solidFill>
                            <a:srgbClr val="000000"/>
                          </a:solidFill>
                        </a:rPr>
                        <a:t>Communica</a:t>
                      </a:r>
                      <a:r>
                        <a:rPr lang="en-US" dirty="0" smtClean="0">
                          <a:solidFill>
                            <a:srgbClr val="000000"/>
                          </a:solidFill>
                        </a:rPr>
                        <a:t>-</a:t>
                      </a:r>
                    </a:p>
                    <a:p>
                      <a:r>
                        <a:rPr lang="en-US" dirty="0" err="1" smtClean="0">
                          <a:solidFill>
                            <a:srgbClr val="000000"/>
                          </a:solidFill>
                        </a:rPr>
                        <a:t>tions</a:t>
                      </a:r>
                      <a:endParaRPr lang="en-US" dirty="0">
                        <a:solidFill>
                          <a:srgbClr val="000000"/>
                        </a:solidFill>
                      </a:endParaRPr>
                    </a:p>
                  </a:txBody>
                  <a:tcPr/>
                </a:tc>
                <a:tc>
                  <a:txBody>
                    <a:bodyPr/>
                    <a:lstStyle/>
                    <a:p>
                      <a:r>
                        <a:rPr lang="en-US" dirty="0" smtClean="0">
                          <a:solidFill>
                            <a:srgbClr val="000000"/>
                          </a:solidFill>
                        </a:rPr>
                        <a:t>Messenger molecules</a:t>
                      </a:r>
                    </a:p>
                    <a:p>
                      <a:r>
                        <a:rPr lang="en-US" dirty="0" smtClean="0">
                          <a:solidFill>
                            <a:srgbClr val="000000"/>
                          </a:solidFill>
                        </a:rPr>
                        <a:t>  Biochemistry</a:t>
                      </a:r>
                    </a:p>
                    <a:p>
                      <a:r>
                        <a:rPr lang="en-US" dirty="0" smtClean="0">
                          <a:solidFill>
                            <a:srgbClr val="000000"/>
                          </a:solidFill>
                        </a:rPr>
                        <a:t>  Cell</a:t>
                      </a:r>
                      <a:r>
                        <a:rPr lang="en-US" baseline="0" dirty="0" smtClean="0">
                          <a:solidFill>
                            <a:srgbClr val="000000"/>
                          </a:solidFill>
                        </a:rPr>
                        <a:t> release</a:t>
                      </a:r>
                    </a:p>
                    <a:p>
                      <a:r>
                        <a:rPr lang="en-US" baseline="0" dirty="0" smtClean="0">
                          <a:solidFill>
                            <a:srgbClr val="000000"/>
                          </a:solidFill>
                        </a:rPr>
                        <a:t>Target cell</a:t>
                      </a:r>
                    </a:p>
                    <a:p>
                      <a:r>
                        <a:rPr lang="en-US" baseline="0" dirty="0" smtClean="0">
                          <a:solidFill>
                            <a:srgbClr val="000000"/>
                          </a:solidFill>
                        </a:rPr>
                        <a:t>  Receptor binding</a:t>
                      </a:r>
                    </a:p>
                    <a:p>
                      <a:r>
                        <a:rPr lang="en-US" baseline="0" dirty="0" smtClean="0">
                          <a:solidFill>
                            <a:srgbClr val="000000"/>
                          </a:solidFill>
                        </a:rPr>
                        <a:t>  Signal transduction</a:t>
                      </a:r>
                    </a:p>
                    <a:p>
                      <a:r>
                        <a:rPr lang="en-US" baseline="0" dirty="0" smtClean="0">
                          <a:solidFill>
                            <a:srgbClr val="000000"/>
                          </a:solidFill>
                        </a:rPr>
                        <a:t>  Cell response</a:t>
                      </a:r>
                    </a:p>
                  </a:txBody>
                  <a:tcPr/>
                </a:tc>
                <a:tc>
                  <a:txBody>
                    <a:bodyPr/>
                    <a:lstStyle/>
                    <a:p>
                      <a:r>
                        <a:rPr lang="en-US" dirty="0" err="1" smtClean="0">
                          <a:solidFill>
                            <a:srgbClr val="000000"/>
                          </a:solidFill>
                        </a:rPr>
                        <a:t>Determ</a:t>
                      </a:r>
                      <a:r>
                        <a:rPr lang="en-US" dirty="0" smtClean="0">
                          <a:solidFill>
                            <a:srgbClr val="000000"/>
                          </a:solidFill>
                        </a:rPr>
                        <a:t> of cell release</a:t>
                      </a:r>
                    </a:p>
                    <a:p>
                      <a:r>
                        <a:rPr lang="en-US" dirty="0" smtClean="0">
                          <a:solidFill>
                            <a:srgbClr val="000000"/>
                          </a:solidFill>
                        </a:rPr>
                        <a:t>Transport of mess. Moles</a:t>
                      </a:r>
                    </a:p>
                    <a:p>
                      <a:r>
                        <a:rPr lang="en-US" dirty="0" err="1" smtClean="0">
                          <a:solidFill>
                            <a:srgbClr val="000000"/>
                          </a:solidFill>
                        </a:rPr>
                        <a:t>Determ</a:t>
                      </a:r>
                      <a:r>
                        <a:rPr lang="en-US" dirty="0" smtClean="0">
                          <a:solidFill>
                            <a:srgbClr val="000000"/>
                          </a:solidFill>
                        </a:rPr>
                        <a:t> of receptor binding</a:t>
                      </a:r>
                    </a:p>
                    <a:p>
                      <a:r>
                        <a:rPr lang="en-US" dirty="0" err="1" smtClean="0">
                          <a:solidFill>
                            <a:srgbClr val="000000"/>
                          </a:solidFill>
                        </a:rPr>
                        <a:t>Determ</a:t>
                      </a:r>
                      <a:r>
                        <a:rPr lang="en-US" dirty="0" smtClean="0">
                          <a:solidFill>
                            <a:srgbClr val="000000"/>
                          </a:solidFill>
                        </a:rPr>
                        <a:t> of signal </a:t>
                      </a:r>
                      <a:r>
                        <a:rPr lang="en-US" dirty="0" err="1" smtClean="0">
                          <a:solidFill>
                            <a:srgbClr val="000000"/>
                          </a:solidFill>
                        </a:rPr>
                        <a:t>ampl</a:t>
                      </a:r>
                      <a:endParaRPr lang="en-US" dirty="0" smtClean="0">
                        <a:solidFill>
                          <a:srgbClr val="000000"/>
                        </a:solidFill>
                      </a:endParaRPr>
                    </a:p>
                    <a:p>
                      <a:r>
                        <a:rPr lang="en-US" dirty="0" smtClean="0">
                          <a:solidFill>
                            <a:srgbClr val="000000"/>
                          </a:solidFill>
                        </a:rPr>
                        <a:t>Signal integration</a:t>
                      </a:r>
                    </a:p>
                    <a:p>
                      <a:r>
                        <a:rPr lang="en-US" dirty="0" err="1" smtClean="0">
                          <a:solidFill>
                            <a:srgbClr val="000000"/>
                          </a:solidFill>
                        </a:rPr>
                        <a:t>Determ</a:t>
                      </a:r>
                      <a:r>
                        <a:rPr lang="en-US" dirty="0" smtClean="0">
                          <a:solidFill>
                            <a:srgbClr val="000000"/>
                          </a:solidFill>
                        </a:rPr>
                        <a:t> of </a:t>
                      </a:r>
                      <a:r>
                        <a:rPr lang="en-US" dirty="0" err="1" smtClean="0">
                          <a:solidFill>
                            <a:srgbClr val="000000"/>
                          </a:solidFill>
                        </a:rPr>
                        <a:t>recell</a:t>
                      </a:r>
                      <a:r>
                        <a:rPr lang="en-US" dirty="0" smtClean="0">
                          <a:solidFill>
                            <a:srgbClr val="000000"/>
                          </a:solidFill>
                        </a:rPr>
                        <a:t> response</a:t>
                      </a:r>
                    </a:p>
                    <a:p>
                      <a:r>
                        <a:rPr lang="en-US" dirty="0" err="1" smtClean="0">
                          <a:solidFill>
                            <a:srgbClr val="000000"/>
                          </a:solidFill>
                        </a:rPr>
                        <a:t>Mech</a:t>
                      </a:r>
                      <a:r>
                        <a:rPr lang="en-US" dirty="0" smtClean="0">
                          <a:solidFill>
                            <a:srgbClr val="000000"/>
                          </a:solidFill>
                        </a:rPr>
                        <a:t> of signal termination</a:t>
                      </a:r>
                      <a:endParaRPr lang="en-US" dirty="0">
                        <a:solidFill>
                          <a:srgbClr val="000000"/>
                        </a:solidFill>
                      </a:endParaRPr>
                    </a:p>
                  </a:txBody>
                  <a:tcPr/>
                </a:tc>
                <a:tc>
                  <a:txBody>
                    <a:bodyPr/>
                    <a:lstStyle/>
                    <a:p>
                      <a:endParaRPr lang="en-US" dirty="0">
                        <a:solidFill>
                          <a:srgbClr val="000000"/>
                        </a:solidFill>
                      </a:endParaRPr>
                    </a:p>
                  </a:txBody>
                  <a:tcPr/>
                </a:tc>
              </a:tr>
            </a:tbl>
          </a:graphicData>
        </a:graphic>
      </p:graphicFrame>
    </p:spTree>
    <p:extLst>
      <p:ext uri="{BB962C8B-B14F-4D97-AF65-F5344CB8AC3E}">
        <p14:creationId xmlns:p14="http://schemas.microsoft.com/office/powerpoint/2010/main" val="4069310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Using core concepts to shape the physiology curriculum</a:t>
            </a:r>
            <a:endParaRPr lang="en-US" b="1" dirty="0">
              <a:solidFill>
                <a:srgbClr val="000000"/>
              </a:solidFill>
            </a:endParaRPr>
          </a:p>
        </p:txBody>
      </p:sp>
      <p:sp>
        <p:nvSpPr>
          <p:cNvPr id="3" name="Content Placeholder 2"/>
          <p:cNvSpPr>
            <a:spLocks noGrp="1"/>
          </p:cNvSpPr>
          <p:nvPr>
            <p:ph idx="1"/>
          </p:nvPr>
        </p:nvSpPr>
        <p:spPr>
          <a:xfrm>
            <a:off x="265829" y="1634404"/>
            <a:ext cx="8614804" cy="4851415"/>
          </a:xfrm>
        </p:spPr>
        <p:txBody>
          <a:bodyPr>
            <a:noAutofit/>
          </a:bodyPr>
          <a:lstStyle/>
          <a:p>
            <a:pPr marL="0" indent="0">
              <a:buNone/>
            </a:pPr>
            <a:r>
              <a:rPr lang="en-US" dirty="0" smtClean="0">
                <a:solidFill>
                  <a:srgbClr val="000000"/>
                </a:solidFill>
              </a:rPr>
              <a:t>1.  The core concepts and their CFs provide an explicit template for describing what needs to the mastered.</a:t>
            </a:r>
          </a:p>
          <a:p>
            <a:pPr marL="0" indent="0">
              <a:buNone/>
            </a:pPr>
            <a:r>
              <a:rPr lang="en-US" dirty="0" smtClean="0">
                <a:solidFill>
                  <a:srgbClr val="000000"/>
                </a:solidFill>
              </a:rPr>
              <a:t>2.  The CFs, with their hierarchical structure, make it possible to map the core concepts onto the courses making up the curriculum.</a:t>
            </a:r>
          </a:p>
          <a:p>
            <a:pPr marL="0" indent="0">
              <a:buNone/>
            </a:pPr>
            <a:r>
              <a:rPr lang="en-US" dirty="0" smtClean="0">
                <a:solidFill>
                  <a:srgbClr val="000000"/>
                </a:solidFill>
              </a:rPr>
              <a:t>3.  At the same time the hierarchical CFs can provide a kind of checklist for determining what your courses now cover.</a:t>
            </a:r>
            <a:endParaRPr lang="en-US" dirty="0">
              <a:solidFill>
                <a:srgbClr val="000000"/>
              </a:solidFill>
            </a:endParaRPr>
          </a:p>
        </p:txBody>
      </p:sp>
    </p:spTree>
    <p:extLst>
      <p:ext uri="{BB962C8B-B14F-4D97-AF65-F5344CB8AC3E}">
        <p14:creationId xmlns:p14="http://schemas.microsoft.com/office/powerpoint/2010/main" val="32194909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caveats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list of core concepts does not define the    necessary </a:t>
            </a:r>
            <a:r>
              <a:rPr lang="en-US" b="1" i="1" dirty="0" smtClean="0"/>
              <a:t>content</a:t>
            </a:r>
            <a:r>
              <a:rPr lang="en-US" dirty="0" smtClean="0"/>
              <a:t> of </a:t>
            </a:r>
            <a:r>
              <a:rPr lang="en-US" b="1" u="sng" dirty="0" smtClean="0"/>
              <a:t>any</a:t>
            </a:r>
            <a:r>
              <a:rPr lang="en-US" dirty="0" smtClean="0"/>
              <a:t> course</a:t>
            </a:r>
          </a:p>
          <a:p>
            <a:pPr marL="400050" lvl="1" indent="0">
              <a:buNone/>
            </a:pPr>
            <a:r>
              <a:rPr lang="en-US" dirty="0" smtClean="0"/>
              <a:t>	A 300 or 400 level endocrine course will require 		a different physiology content than a course on 			the CV system</a:t>
            </a:r>
          </a:p>
          <a:p>
            <a:pPr marL="400050" lvl="1" indent="0">
              <a:buNone/>
            </a:pPr>
            <a:r>
              <a:rPr lang="en-US" dirty="0" smtClean="0"/>
              <a:t>A course for physical therapy students may have a different physiology content than a course for nursing students</a:t>
            </a:r>
          </a:p>
          <a:p>
            <a:pPr marL="400050" lvl="1" indent="0">
              <a:buNone/>
            </a:pPr>
            <a:r>
              <a:rPr lang="en-US" dirty="0" smtClean="0"/>
              <a:t>BUT THE CORE CONCEPTS ARE TOOLS TO BE USED IN TEACHING/LEARNING ALL OF THEM</a:t>
            </a:r>
          </a:p>
          <a:p>
            <a:pPr marL="914400" lvl="1" indent="-514350">
              <a:buAutoNum type="arabicPeriod"/>
            </a:pPr>
            <a:endParaRPr lang="en-US" dirty="0"/>
          </a:p>
        </p:txBody>
      </p:sp>
    </p:spTree>
    <p:extLst>
      <p:ext uri="{BB962C8B-B14F-4D97-AF65-F5344CB8AC3E}">
        <p14:creationId xmlns:p14="http://schemas.microsoft.com/office/powerpoint/2010/main" val="23736212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Another problem</a:t>
            </a:r>
            <a:endParaRPr lang="en-US" dirty="0"/>
          </a:p>
        </p:txBody>
      </p:sp>
      <p:sp>
        <p:nvSpPr>
          <p:cNvPr id="3" name="Content Placeholder 2"/>
          <p:cNvSpPr>
            <a:spLocks noGrp="1"/>
          </p:cNvSpPr>
          <p:nvPr>
            <p:ph idx="1"/>
          </p:nvPr>
        </p:nvSpPr>
        <p:spPr>
          <a:xfrm>
            <a:off x="457200" y="1311740"/>
            <a:ext cx="8229600" cy="4814424"/>
          </a:xfrm>
        </p:spPr>
        <p:txBody>
          <a:bodyPr/>
          <a:lstStyle/>
          <a:p>
            <a:pPr marL="0" indent="0">
              <a:buNone/>
            </a:pPr>
            <a:r>
              <a:rPr lang="en-US" dirty="0" smtClean="0"/>
              <a:t>Old data about the size of physiology textbooks</a:t>
            </a:r>
          </a:p>
          <a:p>
            <a:pPr marL="0" indent="0">
              <a:buNone/>
            </a:pPr>
            <a:r>
              <a:rPr lang="en-US" dirty="0" smtClean="0"/>
              <a:t>(it only gets worse!)</a:t>
            </a:r>
            <a:endParaRPr lang="en-US" dirty="0"/>
          </a:p>
        </p:txBody>
      </p:sp>
      <p:graphicFrame>
        <p:nvGraphicFramePr>
          <p:cNvPr id="4" name="Group 85"/>
          <p:cNvGraphicFramePr>
            <a:graphicFrameLocks/>
          </p:cNvGraphicFramePr>
          <p:nvPr>
            <p:extLst>
              <p:ext uri="{D42A27DB-BD31-4B8C-83A1-F6EECF244321}">
                <p14:modId xmlns:p14="http://schemas.microsoft.com/office/powerpoint/2010/main" val="742514119"/>
              </p:ext>
            </p:extLst>
          </p:nvPr>
        </p:nvGraphicFramePr>
        <p:xfrm>
          <a:off x="467611" y="2525878"/>
          <a:ext cx="8269288" cy="4064000"/>
        </p:xfrm>
        <a:graphic>
          <a:graphicData uri="http://schemas.openxmlformats.org/drawingml/2006/table">
            <a:tbl>
              <a:tblPr/>
              <a:tblGrid>
                <a:gridCol w="2743200"/>
                <a:gridCol w="4191000"/>
                <a:gridCol w="1335088"/>
              </a:tblGrid>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Human A &amp; 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Saladin, 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1248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Marieb, 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1296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    Martini, 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1110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Undergrad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Sherwood,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801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Widmaier etal,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738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Medical Physio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Boron and Boulpaep, 2003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1267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Berne et al,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978 pp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400" b="0" i="0" u="none" strike="noStrike" cap="none" normalizeH="0" baseline="0">
                        <a:ln>
                          <a:noFill/>
                        </a:ln>
                        <a:solidFill>
                          <a:schemeClr val="tx1"/>
                        </a:solidFill>
                        <a:effectLst/>
                        <a:latin typeface="Tahom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a:ln>
                            <a:noFill/>
                          </a:ln>
                          <a:solidFill>
                            <a:schemeClr val="tx1"/>
                          </a:solidFill>
                          <a:effectLst/>
                          <a:latin typeface="Tahoma" charset="0"/>
                          <a:ea typeface="ＭＳ Ｐゴシック" charset="0"/>
                        </a:rPr>
                        <a:t>    Guyton and Hall, 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2400" b="0" i="0" u="none" strike="noStrike" cap="none" normalizeH="0" baseline="0" dirty="0">
                          <a:ln>
                            <a:noFill/>
                          </a:ln>
                          <a:solidFill>
                            <a:schemeClr val="tx1"/>
                          </a:solidFill>
                          <a:effectLst/>
                          <a:latin typeface="Tahoma" charset="0"/>
                          <a:ea typeface="ＭＳ Ｐゴシック" charset="0"/>
                        </a:rPr>
                        <a:t>1066 </a:t>
                      </a:r>
                      <a:r>
                        <a:rPr kumimoji="0" lang="en-US" sz="2400" b="0" i="0" u="none" strike="noStrike" cap="none" normalizeH="0" baseline="0" dirty="0" err="1">
                          <a:ln>
                            <a:noFill/>
                          </a:ln>
                          <a:solidFill>
                            <a:schemeClr val="tx1"/>
                          </a:solidFill>
                          <a:effectLst/>
                          <a:latin typeface="Tahoma" charset="0"/>
                          <a:ea typeface="ＭＳ Ｐゴシック" charset="0"/>
                        </a:rPr>
                        <a:t>pp</a:t>
                      </a:r>
                      <a:endParaRPr kumimoji="0" lang="en-US" sz="2400" b="0" i="0" u="none" strike="noStrike" cap="none" normalizeH="0" baseline="0" dirty="0">
                        <a:ln>
                          <a:noFill/>
                        </a:ln>
                        <a:solidFill>
                          <a:schemeClr val="tx1"/>
                        </a:solidFill>
                        <a:effectLst/>
                        <a:latin typeface="Tahom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19750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cov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1490918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Core concepts: the book</a:t>
            </a:r>
            <a:br>
              <a:rPr lang="en-US" b="1" dirty="0" smtClean="0">
                <a:solidFill>
                  <a:srgbClr val="000000"/>
                </a:solidFill>
              </a:rPr>
            </a:br>
            <a:r>
              <a:rPr lang="en-US" b="1" dirty="0" smtClean="0">
                <a:solidFill>
                  <a:srgbClr val="000000"/>
                </a:solidFill>
              </a:rPr>
              <a:t>(what it is and what it isn’t)</a:t>
            </a:r>
            <a:endParaRPr lang="en-US" b="1" dirty="0">
              <a:solidFill>
                <a:srgbClr val="000000"/>
              </a:solidFill>
            </a:endParaRPr>
          </a:p>
        </p:txBody>
      </p:sp>
      <p:sp>
        <p:nvSpPr>
          <p:cNvPr id="2" name="Content Placeholder 1"/>
          <p:cNvSpPr>
            <a:spLocks noGrp="1"/>
          </p:cNvSpPr>
          <p:nvPr>
            <p:ph idx="1"/>
          </p:nvPr>
        </p:nvSpPr>
        <p:spPr>
          <a:xfrm>
            <a:off x="872067" y="2144589"/>
            <a:ext cx="7408333" cy="3981574"/>
          </a:xfrm>
        </p:spPr>
        <p:txBody>
          <a:bodyPr>
            <a:normAutofit lnSpcReduction="10000"/>
          </a:bodyPr>
          <a:lstStyle/>
          <a:p>
            <a:pPr marL="0" indent="0">
              <a:buNone/>
            </a:pPr>
            <a:r>
              <a:rPr lang="en-US" dirty="0">
                <a:solidFill>
                  <a:srgbClr val="000000"/>
                </a:solidFill>
              </a:rPr>
              <a:t>Michael, J, Cliff, C, McFarland, J, Modell, H, Wright, A.  (2017).  </a:t>
            </a:r>
            <a:r>
              <a:rPr lang="en-US" i="1" dirty="0">
                <a:solidFill>
                  <a:srgbClr val="000000"/>
                </a:solidFill>
              </a:rPr>
              <a:t>The core concepts of physiology: A new paradigm for teaching physiology</a:t>
            </a:r>
            <a:r>
              <a:rPr lang="en-US" dirty="0">
                <a:solidFill>
                  <a:srgbClr val="000000"/>
                </a:solidFill>
              </a:rPr>
              <a:t>.  New York: Springer Nature</a:t>
            </a:r>
            <a:r>
              <a:rPr lang="en-US" dirty="0" smtClean="0">
                <a:solidFill>
                  <a:srgbClr val="000000"/>
                </a:solidFill>
              </a:rPr>
              <a:t>.</a:t>
            </a:r>
          </a:p>
          <a:p>
            <a:pPr marL="0" indent="0">
              <a:buNone/>
            </a:pPr>
            <a:endParaRPr lang="en-US" dirty="0">
              <a:solidFill>
                <a:srgbClr val="000000"/>
              </a:solidFill>
            </a:endParaRPr>
          </a:p>
          <a:p>
            <a:pPr marL="0" indent="0">
              <a:buNone/>
            </a:pPr>
            <a:r>
              <a:rPr lang="en-US" dirty="0" smtClean="0">
                <a:solidFill>
                  <a:srgbClr val="000000"/>
                </a:solidFill>
              </a:rPr>
              <a:t>This book contains NO prescription for a physiology course or a physiology curriculum (major).  </a:t>
            </a:r>
          </a:p>
          <a:p>
            <a:pPr marL="0" indent="0">
              <a:buNone/>
            </a:pP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1574291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00"/>
                </a:solidFill>
              </a:rPr>
              <a:t>Core concepts: the book</a:t>
            </a:r>
            <a:br>
              <a:rPr lang="en-US" b="1" dirty="0" smtClean="0">
                <a:solidFill>
                  <a:srgbClr val="000000"/>
                </a:solidFill>
              </a:rPr>
            </a:br>
            <a:r>
              <a:rPr lang="en-US" b="1" dirty="0" smtClean="0">
                <a:solidFill>
                  <a:srgbClr val="000000"/>
                </a:solidFill>
              </a:rPr>
              <a:t>(what it is and what it isn’t)</a:t>
            </a:r>
            <a:endParaRPr lang="en-US" b="1" dirty="0">
              <a:solidFill>
                <a:srgbClr val="000000"/>
              </a:solidFill>
            </a:endParaRPr>
          </a:p>
        </p:txBody>
      </p:sp>
      <p:sp>
        <p:nvSpPr>
          <p:cNvPr id="2" name="Content Placeholder 1"/>
          <p:cNvSpPr>
            <a:spLocks noGrp="1"/>
          </p:cNvSpPr>
          <p:nvPr>
            <p:ph idx="1"/>
          </p:nvPr>
        </p:nvSpPr>
        <p:spPr>
          <a:xfrm>
            <a:off x="872067" y="2144589"/>
            <a:ext cx="7408333" cy="3981574"/>
          </a:xfrm>
        </p:spPr>
        <p:txBody>
          <a:bodyPr>
            <a:normAutofit/>
          </a:bodyPr>
          <a:lstStyle/>
          <a:p>
            <a:pPr marL="0" indent="0">
              <a:buNone/>
            </a:pPr>
            <a:r>
              <a:rPr lang="en-US" dirty="0">
                <a:solidFill>
                  <a:srgbClr val="000000"/>
                </a:solidFill>
              </a:rPr>
              <a:t>It does attempt to provide a new framework (paradigm) for thinking about how to teach physiology.</a:t>
            </a:r>
          </a:p>
          <a:p>
            <a:pPr marL="0" indent="0">
              <a:buNone/>
            </a:pPr>
            <a:endParaRPr lang="en-US" dirty="0" smtClean="0">
              <a:solidFill>
                <a:srgbClr val="000000"/>
              </a:solidFill>
            </a:endParaRPr>
          </a:p>
          <a:p>
            <a:pPr marL="0" indent="0">
              <a:buNone/>
            </a:pPr>
            <a:r>
              <a:rPr lang="en-US" dirty="0" smtClean="0">
                <a:solidFill>
                  <a:srgbClr val="000000"/>
                </a:solidFill>
              </a:rPr>
              <a:t>It does attempt to describe how to most effectively incorporate core concepts in all aspects of your course.</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9179285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843" y="258432"/>
            <a:ext cx="8682051" cy="3450696"/>
          </a:xfrm>
        </p:spPr>
        <p:txBody>
          <a:bodyPr>
            <a:noAutofit/>
          </a:bodyPr>
          <a:lstStyle/>
          <a:p>
            <a:pPr marL="0" indent="0" algn="ctr">
              <a:buNone/>
            </a:pPr>
            <a:r>
              <a:rPr lang="en-US" sz="4000" b="1" dirty="0" smtClean="0"/>
              <a:t>Journal References</a:t>
            </a:r>
          </a:p>
          <a:p>
            <a:pPr marL="0" indent="0">
              <a:buNone/>
            </a:pPr>
            <a:endParaRPr lang="en-US" sz="1800" dirty="0"/>
          </a:p>
          <a:p>
            <a:pPr marL="0" indent="0">
              <a:buNone/>
            </a:pPr>
            <a:r>
              <a:rPr lang="en-US" sz="1800" dirty="0" smtClean="0"/>
              <a:t>1. Michael</a:t>
            </a:r>
            <a:r>
              <a:rPr lang="en-US" sz="1800" dirty="0"/>
              <a:t>, J., Modell, H., McFarland, J., and Cliff, W. (2009). The “core principles” of physiology: What should students understand? </a:t>
            </a:r>
            <a:r>
              <a:rPr lang="en-US" sz="1800" i="1" dirty="0" err="1"/>
              <a:t>Adv</a:t>
            </a:r>
            <a:r>
              <a:rPr lang="en-US" sz="1800" i="1" dirty="0"/>
              <a:t> </a:t>
            </a:r>
            <a:r>
              <a:rPr lang="en-US" sz="1800" i="1" dirty="0" err="1"/>
              <a:t>Physiol</a:t>
            </a:r>
            <a:r>
              <a:rPr lang="en-US" sz="1800" i="1" dirty="0"/>
              <a:t> </a:t>
            </a:r>
            <a:r>
              <a:rPr lang="en-US" sz="1800" i="1" dirty="0" err="1"/>
              <a:t>Educ</a:t>
            </a:r>
            <a:r>
              <a:rPr lang="en-US" sz="1800" dirty="0"/>
              <a:t>, 33: 10-15</a:t>
            </a:r>
            <a:r>
              <a:rPr lang="en-US" sz="1800" dirty="0" smtClean="0"/>
              <a:t>.</a:t>
            </a:r>
            <a:r>
              <a:rPr lang="en-US" sz="1800" b="1" dirty="0" smtClean="0">
                <a:hlinkClick r:id="rId2"/>
              </a:rPr>
              <a:t>DOI</a:t>
            </a:r>
            <a:r>
              <a:rPr lang="en-US" sz="1800" b="1" dirty="0">
                <a:hlinkClick r:id="rId2"/>
              </a:rPr>
              <a:t>:</a:t>
            </a:r>
            <a:r>
              <a:rPr lang="en-US" sz="1800" dirty="0">
                <a:hlinkClick r:id="rId2"/>
              </a:rPr>
              <a:t> </a:t>
            </a:r>
            <a:r>
              <a:rPr lang="en-US" sz="1800" u="sng" dirty="0">
                <a:hlinkClick r:id="rId2"/>
              </a:rPr>
              <a:t>10.1152/advan.</a:t>
            </a:r>
            <a:r>
              <a:rPr lang="en-US" sz="1800" u="sng" dirty="0" smtClean="0">
                <a:hlinkClick r:id="rId2"/>
              </a:rPr>
              <a:t>90139.2008</a:t>
            </a:r>
            <a:endParaRPr lang="en-US" sz="1800" dirty="0"/>
          </a:p>
          <a:p>
            <a:pPr marL="0" indent="0">
              <a:buNone/>
            </a:pPr>
            <a:r>
              <a:rPr lang="en-US" sz="1800" dirty="0" smtClean="0"/>
              <a:t>2. Michael</a:t>
            </a:r>
            <a:r>
              <a:rPr lang="en-US" sz="1800" dirty="0"/>
              <a:t>, J. and McFarland, J. (2011) The core principles (“big ideas”) of physiology: Results of faculty surveys. </a:t>
            </a:r>
            <a:r>
              <a:rPr lang="en-US" sz="1800" i="1" dirty="0" err="1"/>
              <a:t>Adv</a:t>
            </a:r>
            <a:r>
              <a:rPr lang="en-US" sz="1800" i="1" dirty="0"/>
              <a:t> </a:t>
            </a:r>
            <a:r>
              <a:rPr lang="en-US" sz="1800" i="1" dirty="0" err="1"/>
              <a:t>Physiol</a:t>
            </a:r>
            <a:r>
              <a:rPr lang="en-US" sz="1800" i="1" dirty="0"/>
              <a:t> </a:t>
            </a:r>
            <a:r>
              <a:rPr lang="en-US" sz="1800" i="1" dirty="0" err="1"/>
              <a:t>Educ</a:t>
            </a:r>
            <a:r>
              <a:rPr lang="en-US" sz="1800" dirty="0"/>
              <a:t> 25: 336-341.</a:t>
            </a:r>
            <a:r>
              <a:rPr lang="en-US" sz="1800" dirty="0">
                <a:hlinkClick r:id="rId3"/>
              </a:rPr>
              <a:t>  </a:t>
            </a:r>
            <a:r>
              <a:rPr lang="en-US" sz="1800" b="1" dirty="0">
                <a:hlinkClick r:id="rId3"/>
              </a:rPr>
              <a:t>DOI:</a:t>
            </a:r>
            <a:r>
              <a:rPr lang="en-US" sz="1800" dirty="0">
                <a:hlinkClick r:id="rId3"/>
              </a:rPr>
              <a:t> </a:t>
            </a:r>
            <a:r>
              <a:rPr lang="en-US" sz="1800" u="sng" dirty="0">
                <a:hlinkClick r:id="rId3"/>
              </a:rPr>
              <a:t>10.1152/advan.</a:t>
            </a:r>
            <a:r>
              <a:rPr lang="en-US" sz="1800" u="sng" dirty="0" smtClean="0">
                <a:hlinkClick r:id="rId3"/>
              </a:rPr>
              <a:t>00004.2011</a:t>
            </a:r>
            <a:endParaRPr lang="en-US" sz="1800" dirty="0"/>
          </a:p>
          <a:p>
            <a:pPr marL="0" indent="0">
              <a:buNone/>
            </a:pPr>
            <a:r>
              <a:rPr lang="en-US" sz="1800" dirty="0" smtClean="0"/>
              <a:t>3. Modell</a:t>
            </a:r>
            <a:r>
              <a:rPr lang="en-US" sz="1800" dirty="0"/>
              <a:t>, H., Cliff, W., Michael, J., McFarland, J, Wright, A. ,</a:t>
            </a:r>
            <a:r>
              <a:rPr lang="en-US" sz="1800" dirty="0" err="1"/>
              <a:t>Wenderoth</a:t>
            </a:r>
            <a:r>
              <a:rPr lang="en-US" sz="1800" dirty="0"/>
              <a:t>, M.P. (2015) A physiologist's view of homeostasis. </a:t>
            </a:r>
            <a:r>
              <a:rPr lang="en-US" sz="1800" i="1" dirty="0" err="1"/>
              <a:t>Adv</a:t>
            </a:r>
            <a:r>
              <a:rPr lang="en-US" sz="1800" i="1" dirty="0"/>
              <a:t> </a:t>
            </a:r>
            <a:r>
              <a:rPr lang="en-US" sz="1800" i="1" dirty="0" err="1"/>
              <a:t>Physiol</a:t>
            </a:r>
            <a:r>
              <a:rPr lang="en-US" sz="1800" i="1" dirty="0"/>
              <a:t> </a:t>
            </a:r>
            <a:r>
              <a:rPr lang="en-US" sz="1800" i="1" dirty="0" err="1"/>
              <a:t>Educ</a:t>
            </a:r>
            <a:r>
              <a:rPr lang="en-US" sz="1800" i="1" dirty="0"/>
              <a:t> </a:t>
            </a:r>
            <a:r>
              <a:rPr lang="en-US" sz="1800" b="1" dirty="0"/>
              <a:t>39</a:t>
            </a:r>
            <a:r>
              <a:rPr lang="en-US" sz="1800" dirty="0"/>
              <a:t>(4): 259-266</a:t>
            </a:r>
            <a:r>
              <a:rPr lang="en-US" sz="1800" dirty="0" smtClean="0"/>
              <a:t>.</a:t>
            </a:r>
            <a:r>
              <a:rPr lang="en-US" sz="1800" b="1" dirty="0" smtClean="0">
                <a:hlinkClick r:id="rId4"/>
              </a:rPr>
              <a:t>DOI</a:t>
            </a:r>
            <a:r>
              <a:rPr lang="en-US" sz="1800" b="1" dirty="0">
                <a:hlinkClick r:id="rId4"/>
              </a:rPr>
              <a:t>:</a:t>
            </a:r>
            <a:r>
              <a:rPr lang="en-US" sz="1800" dirty="0">
                <a:hlinkClick r:id="rId4"/>
              </a:rPr>
              <a:t> </a:t>
            </a:r>
            <a:r>
              <a:rPr lang="en-US" sz="1800" u="sng" dirty="0">
                <a:hlinkClick r:id="rId4"/>
              </a:rPr>
              <a:t>10.1152/advan.</a:t>
            </a:r>
            <a:r>
              <a:rPr lang="en-US" sz="1800" u="sng" dirty="0" smtClean="0">
                <a:hlinkClick r:id="rId4"/>
              </a:rPr>
              <a:t>00107.2015</a:t>
            </a:r>
            <a:endParaRPr lang="en-US" sz="1800" dirty="0"/>
          </a:p>
          <a:p>
            <a:pPr marL="0" indent="0">
              <a:buNone/>
            </a:pPr>
            <a:r>
              <a:rPr lang="en-US" sz="1800" dirty="0" smtClean="0"/>
              <a:t>4. McFarland</a:t>
            </a:r>
            <a:r>
              <a:rPr lang="en-US" sz="1800" dirty="0"/>
              <a:t>, J, Michael, J., Modell, H., </a:t>
            </a:r>
            <a:r>
              <a:rPr lang="en-US" sz="1800" dirty="0" err="1"/>
              <a:t>Wenderoth</a:t>
            </a:r>
            <a:r>
              <a:rPr lang="en-US" sz="1800" dirty="0"/>
              <a:t>, M.P., Cliff, W., Wright, A. (2016) A conceptual framework for homeostasis: Development and validation. </a:t>
            </a:r>
            <a:r>
              <a:rPr lang="en-US" sz="1800" i="1" dirty="0" err="1"/>
              <a:t>Adv</a:t>
            </a:r>
            <a:r>
              <a:rPr lang="en-US" sz="1800" i="1" dirty="0"/>
              <a:t> </a:t>
            </a:r>
            <a:r>
              <a:rPr lang="en-US" sz="1800" i="1" dirty="0" err="1"/>
              <a:t>Physiol</a:t>
            </a:r>
            <a:r>
              <a:rPr lang="en-US" sz="1800" i="1" dirty="0"/>
              <a:t> </a:t>
            </a:r>
            <a:r>
              <a:rPr lang="en-US" sz="1800" i="1" dirty="0" err="1"/>
              <a:t>Educ</a:t>
            </a:r>
            <a:r>
              <a:rPr lang="en-US" sz="1800" i="1" dirty="0"/>
              <a:t> 40: 213–222. </a:t>
            </a:r>
            <a:r>
              <a:rPr lang="en-US" sz="1800" dirty="0"/>
              <a:t> </a:t>
            </a:r>
            <a:r>
              <a:rPr lang="en-US" sz="1800" dirty="0">
                <a:hlinkClick r:id="rId5"/>
              </a:rPr>
              <a:t/>
            </a:r>
            <a:br>
              <a:rPr lang="en-US" sz="1800" dirty="0">
                <a:hlinkClick r:id="rId5"/>
              </a:rPr>
            </a:br>
            <a:r>
              <a:rPr lang="en-US" sz="1800" b="1" dirty="0">
                <a:hlinkClick r:id="rId5"/>
              </a:rPr>
              <a:t>DOI:</a:t>
            </a:r>
            <a:r>
              <a:rPr lang="en-US" sz="1800" dirty="0">
                <a:hlinkClick r:id="rId5"/>
              </a:rPr>
              <a:t> </a:t>
            </a:r>
            <a:r>
              <a:rPr lang="en-US" sz="1800" u="sng" dirty="0">
                <a:hlinkClick r:id="rId5"/>
              </a:rPr>
              <a:t>10.1152/advan.00103.2015</a:t>
            </a:r>
            <a:endParaRPr lang="en-US" sz="1800" dirty="0"/>
          </a:p>
          <a:p>
            <a:pPr marL="0" indent="0">
              <a:buNone/>
            </a:pPr>
            <a:r>
              <a:rPr lang="en-US" sz="1800" dirty="0" smtClean="0"/>
              <a:t>5. McFarland</a:t>
            </a:r>
            <a:r>
              <a:rPr lang="en-US" sz="1800" dirty="0"/>
              <a:t>, JL, Price, RM, </a:t>
            </a:r>
            <a:r>
              <a:rPr lang="en-US" sz="1800" dirty="0" err="1"/>
              <a:t>Wenderoth</a:t>
            </a:r>
            <a:r>
              <a:rPr lang="en-US" sz="1800" dirty="0"/>
              <a:t>, MP, </a:t>
            </a:r>
            <a:r>
              <a:rPr lang="en-US" sz="1800" dirty="0" err="1"/>
              <a:t>Martinková</a:t>
            </a:r>
            <a:r>
              <a:rPr lang="en-US" sz="1800" dirty="0"/>
              <a:t>, P, Cliff, W, Michael, J, </a:t>
            </a:r>
          </a:p>
          <a:p>
            <a:pPr marL="0" indent="0">
              <a:buNone/>
            </a:pPr>
            <a:r>
              <a:rPr lang="en-US" sz="1800" dirty="0"/>
              <a:t>Modell, H, Wright, A.  Development and validation of the homeostasis concept </a:t>
            </a:r>
          </a:p>
          <a:p>
            <a:pPr marL="0" indent="0">
              <a:buNone/>
            </a:pPr>
            <a:r>
              <a:rPr lang="en-US" sz="1800" dirty="0"/>
              <a:t>Inventory.  (Accepted for publication in </a:t>
            </a:r>
            <a:r>
              <a:rPr lang="en-US" sz="1800" i="1" dirty="0"/>
              <a:t>CBE-Life </a:t>
            </a:r>
            <a:r>
              <a:rPr lang="en-US" sz="1800" i="1" dirty="0" err="1"/>
              <a:t>Sci</a:t>
            </a:r>
            <a:r>
              <a:rPr lang="en-US" sz="1800" i="1" dirty="0"/>
              <a:t> </a:t>
            </a:r>
            <a:r>
              <a:rPr lang="en-US" sz="1800" i="1" dirty="0" err="1"/>
              <a:t>Educ</a:t>
            </a:r>
            <a:r>
              <a:rPr lang="en-US" sz="1800" dirty="0" smtClean="0"/>
              <a:t>)</a:t>
            </a:r>
            <a:r>
              <a:rPr lang="en-US" sz="1800" i="1" dirty="0"/>
              <a:t> </a:t>
            </a:r>
            <a:endParaRPr lang="en-US" sz="1800" dirty="0"/>
          </a:p>
          <a:p>
            <a:pPr marL="0" indent="0">
              <a:buNone/>
            </a:pPr>
            <a:r>
              <a:rPr lang="en-US" sz="1800" dirty="0" smtClean="0"/>
              <a:t>6. Michael</a:t>
            </a:r>
            <a:r>
              <a:rPr lang="en-US" sz="1800" dirty="0"/>
              <a:t>, J, </a:t>
            </a:r>
            <a:r>
              <a:rPr lang="en-US" sz="1800" dirty="0" err="1"/>
              <a:t>Martinkova</a:t>
            </a:r>
            <a:r>
              <a:rPr lang="en-US" sz="1800" dirty="0"/>
              <a:t>, P, McFarland, L, Wright, A, Cliff, W, Modell, H.  </a:t>
            </a:r>
          </a:p>
          <a:p>
            <a:pPr marL="0" indent="0">
              <a:buNone/>
            </a:pPr>
            <a:r>
              <a:rPr lang="en-US" sz="1800" dirty="0"/>
              <a:t>Validating  a conceptual framework for the core concept of cell-cell </a:t>
            </a:r>
          </a:p>
          <a:p>
            <a:pPr marL="0" indent="0">
              <a:buNone/>
            </a:pPr>
            <a:r>
              <a:rPr lang="en-US" sz="1800" dirty="0"/>
              <a:t>communication</a:t>
            </a:r>
            <a:r>
              <a:rPr lang="en-US" sz="1800" i="1" dirty="0"/>
              <a:t>.  </a:t>
            </a:r>
            <a:r>
              <a:rPr lang="en-US" sz="1800" dirty="0"/>
              <a:t>(Accepted for publication </a:t>
            </a:r>
            <a:r>
              <a:rPr lang="en-US" sz="1800" dirty="0" smtClean="0"/>
              <a:t>in </a:t>
            </a:r>
            <a:r>
              <a:rPr lang="en-US" sz="1800" i="1" dirty="0" err="1" smtClean="0"/>
              <a:t>Adv</a:t>
            </a:r>
            <a:r>
              <a:rPr lang="en-US" sz="1800" i="1" dirty="0" smtClean="0"/>
              <a:t> </a:t>
            </a:r>
            <a:r>
              <a:rPr lang="en-US" sz="1800" i="1" dirty="0" err="1"/>
              <a:t>Physiol</a:t>
            </a:r>
            <a:r>
              <a:rPr lang="en-US" sz="1800" i="1" dirty="0"/>
              <a:t> </a:t>
            </a:r>
            <a:r>
              <a:rPr lang="en-US" sz="1800" i="1" dirty="0" err="1" smtClean="0"/>
              <a:t>Educ</a:t>
            </a:r>
            <a:r>
              <a:rPr lang="en-US" sz="1800" i="1" dirty="0" smtClean="0"/>
              <a:t>)</a:t>
            </a:r>
            <a:endParaRPr lang="en-US" sz="1800" dirty="0"/>
          </a:p>
          <a:p>
            <a:endParaRPr lang="en-US" sz="1800" dirty="0"/>
          </a:p>
        </p:txBody>
      </p:sp>
    </p:spTree>
    <p:extLst>
      <p:ext uri="{BB962C8B-B14F-4D97-AF65-F5344CB8AC3E}">
        <p14:creationId xmlns:p14="http://schemas.microsoft.com/office/powerpoint/2010/main" val="46192847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28301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Acknowledgements</a:t>
            </a:r>
            <a:endParaRPr lang="en-US" b="1" dirty="0">
              <a:solidFill>
                <a:schemeClr val="tx1"/>
              </a:solidFill>
            </a:endParaRPr>
          </a:p>
        </p:txBody>
      </p:sp>
      <p:sp>
        <p:nvSpPr>
          <p:cNvPr id="2" name="Content Placeholder 1"/>
          <p:cNvSpPr>
            <a:spLocks noGrp="1"/>
          </p:cNvSpPr>
          <p:nvPr>
            <p:ph idx="1"/>
          </p:nvPr>
        </p:nvSpPr>
        <p:spPr>
          <a:xfrm>
            <a:off x="872067" y="1478201"/>
            <a:ext cx="7408333" cy="5101315"/>
          </a:xfrm>
        </p:spPr>
        <p:txBody>
          <a:bodyPr>
            <a:normAutofit fontScale="92500" lnSpcReduction="10000"/>
          </a:bodyPr>
          <a:lstStyle/>
          <a:p>
            <a:pPr marL="0" indent="0" algn="ctr">
              <a:buNone/>
            </a:pPr>
            <a:r>
              <a:rPr lang="en-US" sz="3900" b="1" i="1" u="sng" dirty="0" smtClean="0">
                <a:solidFill>
                  <a:schemeClr val="tx1"/>
                </a:solidFill>
              </a:rPr>
              <a:t>THE CAP TEAM</a:t>
            </a:r>
          </a:p>
          <a:p>
            <a:pPr marL="0" indent="0" algn="ctr">
              <a:buNone/>
            </a:pPr>
            <a:r>
              <a:rPr lang="en-US" sz="3900" dirty="0" smtClean="0">
                <a:solidFill>
                  <a:schemeClr val="tx1"/>
                </a:solidFill>
              </a:rPr>
              <a:t>Joel Michael</a:t>
            </a:r>
          </a:p>
          <a:p>
            <a:pPr marL="0" indent="0" algn="ctr">
              <a:buNone/>
            </a:pPr>
            <a:r>
              <a:rPr lang="en-US" sz="3900" dirty="0" smtClean="0">
                <a:solidFill>
                  <a:schemeClr val="tx1"/>
                </a:solidFill>
              </a:rPr>
              <a:t>Jenny McFarland</a:t>
            </a:r>
          </a:p>
          <a:p>
            <a:pPr marL="0" indent="0" algn="ctr">
              <a:buNone/>
            </a:pPr>
            <a:r>
              <a:rPr lang="en-US" sz="3900" dirty="0" smtClean="0">
                <a:solidFill>
                  <a:schemeClr val="tx1"/>
                </a:solidFill>
              </a:rPr>
              <a:t>Harold Modell</a:t>
            </a:r>
          </a:p>
          <a:p>
            <a:pPr marL="0" indent="0" algn="ctr">
              <a:buNone/>
            </a:pPr>
            <a:r>
              <a:rPr lang="en-US" sz="3900" dirty="0" smtClean="0">
                <a:solidFill>
                  <a:schemeClr val="tx1"/>
                </a:solidFill>
              </a:rPr>
              <a:t>Mary Pat </a:t>
            </a:r>
            <a:r>
              <a:rPr lang="en-US" sz="3900" dirty="0" err="1" smtClean="0">
                <a:solidFill>
                  <a:schemeClr val="tx1"/>
                </a:solidFill>
              </a:rPr>
              <a:t>Wenderoth</a:t>
            </a:r>
            <a:endParaRPr lang="en-US" sz="3900" dirty="0" smtClean="0">
              <a:solidFill>
                <a:schemeClr val="tx1"/>
              </a:solidFill>
            </a:endParaRPr>
          </a:p>
          <a:p>
            <a:pPr marL="0" indent="0" algn="ctr">
              <a:buNone/>
            </a:pPr>
            <a:r>
              <a:rPr lang="en-US" sz="3900" dirty="0" smtClean="0">
                <a:solidFill>
                  <a:schemeClr val="tx1"/>
                </a:solidFill>
              </a:rPr>
              <a:t>Bill Cliff</a:t>
            </a:r>
          </a:p>
          <a:p>
            <a:pPr marL="0" indent="0" algn="ctr">
              <a:buNone/>
            </a:pPr>
            <a:r>
              <a:rPr lang="en-US" sz="3900" dirty="0" smtClean="0">
                <a:solidFill>
                  <a:schemeClr val="tx1"/>
                </a:solidFill>
              </a:rPr>
              <a:t>Ann Wright</a:t>
            </a:r>
          </a:p>
          <a:p>
            <a:pPr marL="0" indent="0" algn="ctr">
              <a:buNone/>
            </a:pPr>
            <a:r>
              <a:rPr lang="en-US" sz="3900" b="1" i="1" u="sng" dirty="0" smtClean="0">
                <a:solidFill>
                  <a:schemeClr val="tx1"/>
                </a:solidFill>
              </a:rPr>
              <a:t>National Science Foundation</a:t>
            </a:r>
          </a:p>
          <a:p>
            <a:pPr marL="0" indent="0" algn="ctr">
              <a:buNone/>
            </a:pPr>
            <a:endParaRPr lang="en-US" sz="4000" dirty="0" smtClean="0">
              <a:solidFill>
                <a:schemeClr val="tx1"/>
              </a:solidFill>
            </a:endParaRPr>
          </a:p>
          <a:p>
            <a:pPr marL="0" indent="0" algn="ctr">
              <a:buNone/>
            </a:pPr>
            <a:endParaRPr lang="en-US" sz="4000"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12863550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follows?</a:t>
            </a:r>
            <a:endParaRPr lang="en-US" dirty="0"/>
          </a:p>
        </p:txBody>
      </p:sp>
      <p:sp>
        <p:nvSpPr>
          <p:cNvPr id="3" name="Content Placeholder 2"/>
          <p:cNvSpPr>
            <a:spLocks noGrp="1"/>
          </p:cNvSpPr>
          <p:nvPr>
            <p:ph idx="1"/>
          </p:nvPr>
        </p:nvSpPr>
        <p:spPr/>
        <p:txBody>
          <a:bodyPr/>
          <a:lstStyle/>
          <a:p>
            <a:pPr marL="0" indent="0">
              <a:buNone/>
            </a:pPr>
            <a:r>
              <a:rPr lang="en-US" dirty="0" smtClean="0"/>
              <a:t>After some Q and A there will be a discussion session during which we will be asking you to do the talking.  We want to know what you think the important core concepts might be for a </a:t>
            </a:r>
            <a:r>
              <a:rPr lang="en-US" smtClean="0"/>
              <a:t>physiology major.</a:t>
            </a:r>
            <a:endParaRPr lang="en-US" dirty="0"/>
          </a:p>
        </p:txBody>
      </p:sp>
    </p:spTree>
    <p:extLst>
      <p:ext uri="{BB962C8B-B14F-4D97-AF65-F5344CB8AC3E}">
        <p14:creationId xmlns:p14="http://schemas.microsoft.com/office/powerpoint/2010/main" val="5424385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6358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Visual representation of </a:t>
            </a:r>
            <a:r>
              <a:rPr lang="en-US" b="1" i="1" dirty="0" smtClean="0"/>
              <a:t>homeostasis</a:t>
            </a:r>
            <a:endParaRPr lang="en-US" b="1" i="1"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r="9999"/>
          <a:stretch/>
        </p:blipFill>
        <p:spPr>
          <a:xfrm>
            <a:off x="457204" y="1673074"/>
            <a:ext cx="8229600" cy="4525963"/>
          </a:xfrm>
          <a:prstGeom prst="rect">
            <a:avLst/>
          </a:prstGeom>
          <a:ln w="12700">
            <a:solidFill>
              <a:schemeClr val="tx1"/>
            </a:solidFill>
          </a:ln>
        </p:spPr>
      </p:pic>
    </p:spTree>
    <p:extLst>
      <p:ext uri="{BB962C8B-B14F-4D97-AF65-F5344CB8AC3E}">
        <p14:creationId xmlns:p14="http://schemas.microsoft.com/office/powerpoint/2010/main" val="36630633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Arial"/>
                <a:cs typeface="Arial"/>
              </a:rPr>
              <a:t>Core concepts of physiology</a:t>
            </a:r>
            <a:endParaRPr lang="en-US" b="1" dirty="0">
              <a:solidFill>
                <a:srgbClr val="000000"/>
              </a:solidFill>
              <a:latin typeface="Arial"/>
              <a:cs typeface="Arial"/>
            </a:endParaRPr>
          </a:p>
        </p:txBody>
      </p:sp>
      <p:sp>
        <p:nvSpPr>
          <p:cNvPr id="3" name="Content Placeholder 2"/>
          <p:cNvSpPr>
            <a:spLocks noGrp="1"/>
          </p:cNvSpPr>
          <p:nvPr>
            <p:ph idx="1"/>
          </p:nvPr>
        </p:nvSpPr>
        <p:spPr>
          <a:xfrm>
            <a:off x="457201" y="1738476"/>
            <a:ext cx="8229600" cy="4060217"/>
          </a:xfrm>
        </p:spPr>
        <p:txBody>
          <a:bodyPr>
            <a:noAutofit/>
          </a:bodyPr>
          <a:lstStyle/>
          <a:p>
            <a:pPr marL="114300" indent="0">
              <a:buNone/>
            </a:pPr>
            <a:r>
              <a:rPr lang="en-US" sz="3200" dirty="0" smtClean="0">
                <a:solidFill>
                  <a:srgbClr val="000000"/>
                </a:solidFill>
              </a:rPr>
              <a:t>My colleagues and I have been thinking about the issue of </a:t>
            </a:r>
            <a:r>
              <a:rPr lang="en-US" sz="3200" b="1" i="1" dirty="0" smtClean="0">
                <a:solidFill>
                  <a:srgbClr val="000000"/>
                </a:solidFill>
              </a:rPr>
              <a:t>core concepts in physiology </a:t>
            </a:r>
            <a:r>
              <a:rPr lang="en-US" sz="3200" dirty="0" smtClean="0">
                <a:solidFill>
                  <a:srgbClr val="000000"/>
                </a:solidFill>
              </a:rPr>
              <a:t>for a number of years. </a:t>
            </a:r>
            <a:r>
              <a:rPr lang="en-US" sz="3200" dirty="0">
                <a:solidFill>
                  <a:srgbClr val="000000"/>
                </a:solidFill>
              </a:rPr>
              <a:t>W</a:t>
            </a:r>
            <a:r>
              <a:rPr lang="en-US" sz="3200" dirty="0" smtClean="0">
                <a:solidFill>
                  <a:srgbClr val="000000"/>
                </a:solidFill>
              </a:rPr>
              <a:t>e believe that a focus on core concepts can be used to address two of the questions I posed yesterday morning:  (1) what is the core content for a physiology major, and (2) and how do we sequence that content.</a:t>
            </a:r>
            <a:endParaRPr lang="en-US" sz="3200" dirty="0">
              <a:solidFill>
                <a:srgbClr val="000000"/>
              </a:solidFill>
            </a:endParaRPr>
          </a:p>
        </p:txBody>
      </p:sp>
    </p:spTree>
    <p:extLst>
      <p:ext uri="{BB962C8B-B14F-4D97-AF65-F5344CB8AC3E}">
        <p14:creationId xmlns:p14="http://schemas.microsoft.com/office/powerpoint/2010/main" val="3563954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Agenda for this morning</a:t>
            </a:r>
            <a:endParaRPr lang="en-US" b="1" dirty="0">
              <a:solidFill>
                <a:schemeClr val="tx1"/>
              </a:solidFill>
            </a:endParaRPr>
          </a:p>
        </p:txBody>
      </p:sp>
      <p:sp>
        <p:nvSpPr>
          <p:cNvPr id="2" name="Content Placeholder 1"/>
          <p:cNvSpPr>
            <a:spLocks noGrp="1"/>
          </p:cNvSpPr>
          <p:nvPr>
            <p:ph idx="1"/>
          </p:nvPr>
        </p:nvSpPr>
        <p:spPr>
          <a:xfrm>
            <a:off x="457201" y="1759331"/>
            <a:ext cx="8229600" cy="4372527"/>
          </a:xfrm>
        </p:spPr>
        <p:txBody>
          <a:bodyPr>
            <a:noAutofit/>
          </a:bodyPr>
          <a:lstStyle/>
          <a:p>
            <a:pPr marL="0" indent="0">
              <a:buNone/>
            </a:pPr>
            <a:endParaRPr lang="en-US" sz="3200" dirty="0">
              <a:solidFill>
                <a:srgbClr val="000000"/>
              </a:solidFill>
            </a:endParaRPr>
          </a:p>
        </p:txBody>
      </p:sp>
    </p:spTree>
    <p:extLst>
      <p:ext uri="{BB962C8B-B14F-4D97-AF65-F5344CB8AC3E}">
        <p14:creationId xmlns:p14="http://schemas.microsoft.com/office/powerpoint/2010/main" val="30057600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Agenda for this morning</a:t>
            </a:r>
            <a:endParaRPr lang="en-US" b="1" dirty="0">
              <a:solidFill>
                <a:schemeClr val="tx1"/>
              </a:solidFill>
            </a:endParaRPr>
          </a:p>
        </p:txBody>
      </p:sp>
      <p:sp>
        <p:nvSpPr>
          <p:cNvPr id="2" name="Content Placeholder 1"/>
          <p:cNvSpPr>
            <a:spLocks noGrp="1"/>
          </p:cNvSpPr>
          <p:nvPr>
            <p:ph idx="1"/>
          </p:nvPr>
        </p:nvSpPr>
        <p:spPr>
          <a:xfrm>
            <a:off x="457201" y="1759331"/>
            <a:ext cx="8229600" cy="4372527"/>
          </a:xfrm>
        </p:spPr>
        <p:txBody>
          <a:bodyPr>
            <a:noAutofit/>
          </a:bodyPr>
          <a:lstStyle/>
          <a:p>
            <a:pPr marL="0" indent="0">
              <a:buNone/>
            </a:pPr>
            <a:r>
              <a:rPr lang="en-US" sz="3200" dirty="0" smtClean="0">
                <a:solidFill>
                  <a:srgbClr val="000000"/>
                </a:solidFill>
              </a:rPr>
              <a:t>(1)  Describe the </a:t>
            </a:r>
            <a:r>
              <a:rPr lang="en-US" sz="3200" b="1" dirty="0" smtClean="0">
                <a:solidFill>
                  <a:srgbClr val="000000"/>
                </a:solidFill>
              </a:rPr>
              <a:t>core concepts of physiology</a:t>
            </a:r>
          </a:p>
        </p:txBody>
      </p:sp>
    </p:spTree>
    <p:extLst>
      <p:ext uri="{BB962C8B-B14F-4D97-AF65-F5344CB8AC3E}">
        <p14:creationId xmlns:p14="http://schemas.microsoft.com/office/powerpoint/2010/main" val="23569124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Agenda for this morning</a:t>
            </a:r>
            <a:endParaRPr lang="en-US" b="1" dirty="0">
              <a:solidFill>
                <a:schemeClr val="tx1"/>
              </a:solidFill>
            </a:endParaRPr>
          </a:p>
        </p:txBody>
      </p:sp>
      <p:sp>
        <p:nvSpPr>
          <p:cNvPr id="2" name="Content Placeholder 1"/>
          <p:cNvSpPr>
            <a:spLocks noGrp="1"/>
          </p:cNvSpPr>
          <p:nvPr>
            <p:ph idx="1"/>
          </p:nvPr>
        </p:nvSpPr>
        <p:spPr>
          <a:xfrm>
            <a:off x="457201" y="1759331"/>
            <a:ext cx="8229600" cy="4372527"/>
          </a:xfrm>
        </p:spPr>
        <p:txBody>
          <a:bodyPr>
            <a:noAutofit/>
          </a:bodyPr>
          <a:lstStyle/>
          <a:p>
            <a:pPr marL="0" indent="0">
              <a:buNone/>
            </a:pPr>
            <a:r>
              <a:rPr lang="en-US" sz="3200" dirty="0" smtClean="0">
                <a:solidFill>
                  <a:srgbClr val="000000"/>
                </a:solidFill>
              </a:rPr>
              <a:t>(1)  Describe the </a:t>
            </a:r>
            <a:r>
              <a:rPr lang="en-US" sz="3200" b="1" dirty="0" smtClean="0">
                <a:solidFill>
                  <a:srgbClr val="000000"/>
                </a:solidFill>
              </a:rPr>
              <a:t>core concepts of physiology</a:t>
            </a:r>
          </a:p>
          <a:p>
            <a:pPr marL="0" indent="0">
              <a:buNone/>
            </a:pPr>
            <a:r>
              <a:rPr lang="en-US" sz="3200" dirty="0" smtClean="0">
                <a:solidFill>
                  <a:srgbClr val="000000"/>
                </a:solidFill>
              </a:rPr>
              <a:t>(2)  Describe how attention to the core concepts can help solve the problem of defining the </a:t>
            </a:r>
            <a:r>
              <a:rPr lang="en-US" sz="3200" b="1" dirty="0" smtClean="0">
                <a:solidFill>
                  <a:srgbClr val="000000"/>
                </a:solidFill>
              </a:rPr>
              <a:t>content</a:t>
            </a:r>
            <a:r>
              <a:rPr lang="en-US" sz="3200" dirty="0" smtClean="0">
                <a:solidFill>
                  <a:srgbClr val="000000"/>
                </a:solidFill>
              </a:rPr>
              <a:t> of a physiology major</a:t>
            </a:r>
          </a:p>
        </p:txBody>
      </p:sp>
    </p:spTree>
    <p:extLst>
      <p:ext uri="{BB962C8B-B14F-4D97-AF65-F5344CB8AC3E}">
        <p14:creationId xmlns:p14="http://schemas.microsoft.com/office/powerpoint/2010/main" val="9173574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Agenda for this morning</a:t>
            </a:r>
            <a:endParaRPr lang="en-US" b="1" dirty="0">
              <a:solidFill>
                <a:schemeClr val="tx1"/>
              </a:solidFill>
            </a:endParaRPr>
          </a:p>
        </p:txBody>
      </p:sp>
      <p:sp>
        <p:nvSpPr>
          <p:cNvPr id="2" name="Content Placeholder 1"/>
          <p:cNvSpPr>
            <a:spLocks noGrp="1"/>
          </p:cNvSpPr>
          <p:nvPr>
            <p:ph idx="1"/>
          </p:nvPr>
        </p:nvSpPr>
        <p:spPr>
          <a:xfrm>
            <a:off x="457201" y="1759331"/>
            <a:ext cx="8229600" cy="4372527"/>
          </a:xfrm>
        </p:spPr>
        <p:txBody>
          <a:bodyPr>
            <a:noAutofit/>
          </a:bodyPr>
          <a:lstStyle/>
          <a:p>
            <a:pPr marL="0" indent="0">
              <a:buNone/>
            </a:pPr>
            <a:r>
              <a:rPr lang="en-US" sz="3200" dirty="0" smtClean="0">
                <a:solidFill>
                  <a:srgbClr val="000000"/>
                </a:solidFill>
              </a:rPr>
              <a:t>(1)  Describe the </a:t>
            </a:r>
            <a:r>
              <a:rPr lang="en-US" sz="3200" b="1" dirty="0" smtClean="0">
                <a:solidFill>
                  <a:srgbClr val="000000"/>
                </a:solidFill>
              </a:rPr>
              <a:t>core concepts of physiology</a:t>
            </a:r>
          </a:p>
          <a:p>
            <a:pPr marL="0" indent="0">
              <a:buNone/>
            </a:pPr>
            <a:r>
              <a:rPr lang="en-US" sz="3200" dirty="0" smtClean="0">
                <a:solidFill>
                  <a:srgbClr val="000000"/>
                </a:solidFill>
              </a:rPr>
              <a:t>(2)  Describe how attention to the core concepts can help solve the problem of defining the </a:t>
            </a:r>
            <a:r>
              <a:rPr lang="en-US" sz="3200" b="1" dirty="0" smtClean="0">
                <a:solidFill>
                  <a:srgbClr val="000000"/>
                </a:solidFill>
              </a:rPr>
              <a:t>content</a:t>
            </a:r>
            <a:r>
              <a:rPr lang="en-US" sz="3200" dirty="0" smtClean="0">
                <a:solidFill>
                  <a:srgbClr val="000000"/>
                </a:solidFill>
              </a:rPr>
              <a:t> of a physiology major</a:t>
            </a:r>
          </a:p>
          <a:p>
            <a:pPr marL="0" indent="0">
              <a:buNone/>
            </a:pPr>
            <a:r>
              <a:rPr lang="en-US" sz="3200" dirty="0" smtClean="0">
                <a:solidFill>
                  <a:srgbClr val="000000"/>
                </a:solidFill>
              </a:rPr>
              <a:t>(3)  Describe how attention to the core concepts can contribute to the creation of an appropriate </a:t>
            </a:r>
            <a:r>
              <a:rPr lang="en-US" sz="3200" b="1" dirty="0" smtClean="0">
                <a:solidFill>
                  <a:srgbClr val="000000"/>
                </a:solidFill>
              </a:rPr>
              <a:t>sequence</a:t>
            </a:r>
            <a:r>
              <a:rPr lang="en-US" sz="3200" dirty="0" smtClean="0">
                <a:solidFill>
                  <a:srgbClr val="000000"/>
                </a:solidFill>
              </a:rPr>
              <a:t> of educational experiences</a:t>
            </a:r>
            <a:endParaRPr lang="en-US" sz="3200" dirty="0">
              <a:solidFill>
                <a:srgbClr val="000000"/>
              </a:solidFill>
            </a:endParaRPr>
          </a:p>
        </p:txBody>
      </p:sp>
    </p:spTree>
    <p:extLst>
      <p:ext uri="{BB962C8B-B14F-4D97-AF65-F5344CB8AC3E}">
        <p14:creationId xmlns:p14="http://schemas.microsoft.com/office/powerpoint/2010/main" val="7782325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12901</TotalTime>
  <Words>1875</Words>
  <Application>Microsoft Macintosh PowerPoint</Application>
  <PresentationFormat>On-screen Show (4:3)</PresentationFormat>
  <Paragraphs>330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core concepts of physiology: What are they and what role can they play in designing a physiology curriculum?</vt:lpstr>
      <vt:lpstr>Acknowledgements</vt:lpstr>
      <vt:lpstr>Acknowledgements</vt:lpstr>
      <vt:lpstr>Acknowledgements</vt:lpstr>
      <vt:lpstr>Core concepts of physiology</vt:lpstr>
      <vt:lpstr>Agenda for this morning</vt:lpstr>
      <vt:lpstr>Agenda for this morning</vt:lpstr>
      <vt:lpstr>Agenda for this morning</vt:lpstr>
      <vt:lpstr>Agenda for this morning</vt:lpstr>
      <vt:lpstr>What is a core concept?</vt:lpstr>
      <vt:lpstr>What is a core concept?</vt:lpstr>
      <vt:lpstr>For me personally . . . </vt:lpstr>
      <vt:lpstr>For me personally . . . </vt:lpstr>
      <vt:lpstr>How did we develop the core concepts of physiology?</vt:lpstr>
      <vt:lpstr>The core concepts of physiology (alphabetical order)</vt:lpstr>
      <vt:lpstr>The core concepts . . . </vt:lpstr>
      <vt:lpstr>The core concepts . . . </vt:lpstr>
      <vt:lpstr>PowerPoint Presentation</vt:lpstr>
      <vt:lpstr>PowerPoint Presentation</vt:lpstr>
      <vt:lpstr>PowerPoint Presentation</vt:lpstr>
      <vt:lpstr>Validating the core concepts</vt:lpstr>
      <vt:lpstr>The core concepts of physiology (rank order)</vt:lpstr>
      <vt:lpstr>The core concepts of physiology (rank order)</vt:lpstr>
      <vt:lpstr>PowerPoint Presentation</vt:lpstr>
      <vt:lpstr>What does a conceptual framework look like?</vt:lpstr>
      <vt:lpstr>What does a conceptual framework look like?</vt:lpstr>
      <vt:lpstr>The flow down gradients  conceptual framework</vt:lpstr>
      <vt:lpstr>Which core concepts to use?</vt:lpstr>
      <vt:lpstr>Defining the content of a  physiology major</vt:lpstr>
      <vt:lpstr>Describing the sequence of experiences that makes up the major</vt:lpstr>
      <vt:lpstr>PowerPoint Presentation</vt:lpstr>
      <vt:lpstr>Using core concepts to shape the physiology curriculum</vt:lpstr>
      <vt:lpstr>Some caveats</vt:lpstr>
      <vt:lpstr>Another problem</vt:lpstr>
      <vt:lpstr>PowerPoint Presentation</vt:lpstr>
      <vt:lpstr>Core concepts: the book (what it is and what it isn’t)</vt:lpstr>
      <vt:lpstr>Core concepts: the book (what it is and what it isn’t)</vt:lpstr>
      <vt:lpstr>PowerPoint Presentation</vt:lpstr>
      <vt:lpstr>PowerPoint Presentation</vt:lpstr>
      <vt:lpstr>What follows?</vt:lpstr>
      <vt:lpstr>PowerPoint Presentation</vt:lpstr>
      <vt:lpstr>Visual representation of homeostasis</vt:lpstr>
    </vt:vector>
  </TitlesOfParts>
  <Company>Rush Medical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core concepts of physiology: What are they and what can you do with them?</dc:title>
  <dc:creator>Joel Michael</dc:creator>
  <cp:lastModifiedBy>Joel Michael</cp:lastModifiedBy>
  <cp:revision>106</cp:revision>
  <dcterms:created xsi:type="dcterms:W3CDTF">2017-03-28T20:19:19Z</dcterms:created>
  <dcterms:modified xsi:type="dcterms:W3CDTF">2018-05-04T17:16:06Z</dcterms:modified>
</cp:coreProperties>
</file>