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6" r:id="rId2"/>
    <p:sldId id="263" r:id="rId3"/>
    <p:sldId id="261" r:id="rId4"/>
    <p:sldId id="270" r:id="rId5"/>
    <p:sldId id="308" r:id="rId6"/>
    <p:sldId id="309" r:id="rId7"/>
    <p:sldId id="310" r:id="rId8"/>
    <p:sldId id="312" r:id="rId9"/>
    <p:sldId id="335" r:id="rId10"/>
    <p:sldId id="265" r:id="rId11"/>
    <p:sldId id="264" r:id="rId12"/>
    <p:sldId id="307" r:id="rId13"/>
    <p:sldId id="313" r:id="rId14"/>
    <p:sldId id="278" r:id="rId15"/>
    <p:sldId id="272" r:id="rId16"/>
    <p:sldId id="273" r:id="rId17"/>
    <p:sldId id="280" r:id="rId18"/>
    <p:sldId id="336" r:id="rId19"/>
    <p:sldId id="274" r:id="rId20"/>
    <p:sldId id="275" r:id="rId21"/>
    <p:sldId id="276" r:id="rId22"/>
    <p:sldId id="281" r:id="rId23"/>
    <p:sldId id="318" r:id="rId24"/>
    <p:sldId id="284" r:id="rId25"/>
    <p:sldId id="285" r:id="rId26"/>
    <p:sldId id="286" r:id="rId27"/>
    <p:sldId id="315" r:id="rId28"/>
    <p:sldId id="316" r:id="rId29"/>
    <p:sldId id="317" r:id="rId30"/>
    <p:sldId id="327" r:id="rId31"/>
    <p:sldId id="329" r:id="rId32"/>
    <p:sldId id="332" r:id="rId33"/>
    <p:sldId id="328" r:id="rId34"/>
    <p:sldId id="321" r:id="rId35"/>
    <p:sldId id="337" r:id="rId36"/>
    <p:sldId id="320" r:id="rId37"/>
    <p:sldId id="287" r:id="rId38"/>
    <p:sldId id="338" r:id="rId39"/>
    <p:sldId id="319" r:id="rId40"/>
    <p:sldId id="288" r:id="rId41"/>
    <p:sldId id="289" r:id="rId42"/>
    <p:sldId id="290" r:id="rId43"/>
    <p:sldId id="293" r:id="rId44"/>
    <p:sldId id="294" r:id="rId45"/>
    <p:sldId id="295" r:id="rId46"/>
    <p:sldId id="296" r:id="rId47"/>
    <p:sldId id="297" r:id="rId48"/>
    <p:sldId id="333" r:id="rId49"/>
    <p:sldId id="330" r:id="rId50"/>
    <p:sldId id="334" r:id="rId51"/>
    <p:sldId id="304" r:id="rId52"/>
    <p:sldId id="305" r:id="rId53"/>
    <p:sldId id="324" r:id="rId54"/>
    <p:sldId id="339" r:id="rId55"/>
    <p:sldId id="31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showGuides="1">
      <p:cViewPr varScale="1">
        <p:scale>
          <a:sx n="132" d="100"/>
          <a:sy n="132" d="100"/>
        </p:scale>
        <p:origin x="-1072" y="-96"/>
      </p:cViewPr>
      <p:guideLst>
        <p:guide orient="horz" pos="4122"/>
        <p:guide pos="2882"/>
      </p:guideLst>
    </p:cSldViewPr>
  </p:slideViewPr>
  <p:notesTextViewPr>
    <p:cViewPr>
      <p:scale>
        <a:sx n="100" d="100"/>
        <a:sy n="100" d="100"/>
      </p:scale>
      <p:origin x="0" y="0"/>
    </p:cViewPr>
  </p:notesTextViewPr>
  <p:sorterViewPr>
    <p:cViewPr>
      <p:scale>
        <a:sx n="111" d="100"/>
        <a:sy n="111" d="100"/>
      </p:scale>
      <p:origin x="0" y="26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BFE889-16BA-7D4D-8C26-3C2B959490E3}" type="datetimeFigureOut">
              <a:rPr lang="en-US" smtClean="0"/>
              <a:t>12/10/15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C93816-38FA-6C4F-8191-120E2754BE70}" type="slidenum">
              <a:rPr lang="en-US" smtClean="0"/>
              <a:t>‹#›</a:t>
            </a:fld>
            <a:endParaRPr lang="en-US"/>
          </a:p>
        </p:txBody>
      </p:sp>
    </p:spTree>
    <p:extLst>
      <p:ext uri="{BB962C8B-B14F-4D97-AF65-F5344CB8AC3E}">
        <p14:creationId xmlns:p14="http://schemas.microsoft.com/office/powerpoint/2010/main" val="385110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34BAD-9B03-C746-A09F-D67AAA4E001D}" type="datetimeFigureOut">
              <a:rPr lang="en-US" smtClean="0"/>
              <a:t>12/10/15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4B87E-3D5C-664C-ACE6-9148CBA152FD}" type="slidenum">
              <a:rPr lang="en-US" smtClean="0"/>
              <a:t>‹#›</a:t>
            </a:fld>
            <a:endParaRPr lang="en-US"/>
          </a:p>
        </p:txBody>
      </p:sp>
    </p:spTree>
    <p:extLst>
      <p:ext uri="{BB962C8B-B14F-4D97-AF65-F5344CB8AC3E}">
        <p14:creationId xmlns:p14="http://schemas.microsoft.com/office/powerpoint/2010/main" val="3563067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(9/30/14 08:06) -----</a:t>
            </a:r>
          </a:p>
          <a:p>
            <a:r>
              <a:rPr lang="en-US"/>
              <a:t>bdsfgsdfgsdfgsdfgsfdvnvbxcbxbc</a:t>
            </a:r>
          </a:p>
        </p:txBody>
      </p:sp>
      <p:sp>
        <p:nvSpPr>
          <p:cNvPr id="4" name="Slide Number Placeholder 3"/>
          <p:cNvSpPr>
            <a:spLocks noGrp="1"/>
          </p:cNvSpPr>
          <p:nvPr>
            <p:ph type="sldNum" sz="quarter" idx="10"/>
          </p:nvPr>
        </p:nvSpPr>
        <p:spPr/>
        <p:txBody>
          <a:bodyPr/>
          <a:lstStyle/>
          <a:p>
            <a:fld id="{31C55BF1-C255-004B-A53B-EF0CFE0E13D8}" type="slidenum">
              <a:rPr lang="en-US" smtClean="0"/>
              <a:t>10</a:t>
            </a:fld>
            <a:endParaRPr lang="en-US"/>
          </a:p>
        </p:txBody>
      </p:sp>
    </p:spTree>
    <p:extLst>
      <p:ext uri="{BB962C8B-B14F-4D97-AF65-F5344CB8AC3E}">
        <p14:creationId xmlns:p14="http://schemas.microsoft.com/office/powerpoint/2010/main" val="350767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25419-89CF-D24D-BA32-C51A98D2EAEF}"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8A673-B642-F942-9F14-1F92B3368957}" type="slidenum">
              <a:rPr lang="en-US" smtClean="0"/>
              <a:t>‹#›</a:t>
            </a:fld>
            <a:endParaRPr lang="en-US"/>
          </a:p>
        </p:txBody>
      </p:sp>
    </p:spTree>
    <p:extLst>
      <p:ext uri="{BB962C8B-B14F-4D97-AF65-F5344CB8AC3E}">
        <p14:creationId xmlns:p14="http://schemas.microsoft.com/office/powerpoint/2010/main" val="214982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25419-89CF-D24D-BA32-C51A98D2EAEF}"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8A673-B642-F942-9F14-1F92B3368957}" type="slidenum">
              <a:rPr lang="en-US" smtClean="0"/>
              <a:t>‹#›</a:t>
            </a:fld>
            <a:endParaRPr lang="en-US"/>
          </a:p>
        </p:txBody>
      </p:sp>
    </p:spTree>
    <p:extLst>
      <p:ext uri="{BB962C8B-B14F-4D97-AF65-F5344CB8AC3E}">
        <p14:creationId xmlns:p14="http://schemas.microsoft.com/office/powerpoint/2010/main" val="253708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25419-89CF-D24D-BA32-C51A98D2EAEF}"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8A673-B642-F942-9F14-1F92B3368957}" type="slidenum">
              <a:rPr lang="en-US" smtClean="0"/>
              <a:t>‹#›</a:t>
            </a:fld>
            <a:endParaRPr lang="en-US"/>
          </a:p>
        </p:txBody>
      </p:sp>
    </p:spTree>
    <p:extLst>
      <p:ext uri="{BB962C8B-B14F-4D97-AF65-F5344CB8AC3E}">
        <p14:creationId xmlns:p14="http://schemas.microsoft.com/office/powerpoint/2010/main" val="47076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25419-89CF-D24D-BA32-C51A98D2EAEF}"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8A673-B642-F942-9F14-1F92B3368957}" type="slidenum">
              <a:rPr lang="en-US" smtClean="0"/>
              <a:t>‹#›</a:t>
            </a:fld>
            <a:endParaRPr lang="en-US"/>
          </a:p>
        </p:txBody>
      </p:sp>
    </p:spTree>
    <p:extLst>
      <p:ext uri="{BB962C8B-B14F-4D97-AF65-F5344CB8AC3E}">
        <p14:creationId xmlns:p14="http://schemas.microsoft.com/office/powerpoint/2010/main" val="305722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25419-89CF-D24D-BA32-C51A98D2EAEF}"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8A673-B642-F942-9F14-1F92B3368957}" type="slidenum">
              <a:rPr lang="en-US" smtClean="0"/>
              <a:t>‹#›</a:t>
            </a:fld>
            <a:endParaRPr lang="en-US"/>
          </a:p>
        </p:txBody>
      </p:sp>
    </p:spTree>
    <p:extLst>
      <p:ext uri="{BB962C8B-B14F-4D97-AF65-F5344CB8AC3E}">
        <p14:creationId xmlns:p14="http://schemas.microsoft.com/office/powerpoint/2010/main" val="101458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25419-89CF-D24D-BA32-C51A98D2EAEF}" type="datetimeFigureOut">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8A673-B642-F942-9F14-1F92B3368957}" type="slidenum">
              <a:rPr lang="en-US" smtClean="0"/>
              <a:t>‹#›</a:t>
            </a:fld>
            <a:endParaRPr lang="en-US"/>
          </a:p>
        </p:txBody>
      </p:sp>
    </p:spTree>
    <p:extLst>
      <p:ext uri="{BB962C8B-B14F-4D97-AF65-F5344CB8AC3E}">
        <p14:creationId xmlns:p14="http://schemas.microsoft.com/office/powerpoint/2010/main" val="421298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25419-89CF-D24D-BA32-C51A98D2EAEF}" type="datetimeFigureOut">
              <a:rPr lang="en-US" smtClean="0"/>
              <a:t>12/10/15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8A673-B642-F942-9F14-1F92B3368957}" type="slidenum">
              <a:rPr lang="en-US" smtClean="0"/>
              <a:t>‹#›</a:t>
            </a:fld>
            <a:endParaRPr lang="en-US"/>
          </a:p>
        </p:txBody>
      </p:sp>
    </p:spTree>
    <p:extLst>
      <p:ext uri="{BB962C8B-B14F-4D97-AF65-F5344CB8AC3E}">
        <p14:creationId xmlns:p14="http://schemas.microsoft.com/office/powerpoint/2010/main" val="171014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25419-89CF-D24D-BA32-C51A98D2EAEF}" type="datetimeFigureOut">
              <a:rPr lang="en-US" smtClean="0"/>
              <a:t>12/10/15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8A673-B642-F942-9F14-1F92B3368957}" type="slidenum">
              <a:rPr lang="en-US" smtClean="0"/>
              <a:t>‹#›</a:t>
            </a:fld>
            <a:endParaRPr lang="en-US"/>
          </a:p>
        </p:txBody>
      </p:sp>
    </p:spTree>
    <p:extLst>
      <p:ext uri="{BB962C8B-B14F-4D97-AF65-F5344CB8AC3E}">
        <p14:creationId xmlns:p14="http://schemas.microsoft.com/office/powerpoint/2010/main" val="416445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25419-89CF-D24D-BA32-C51A98D2EAEF}" type="datetimeFigureOut">
              <a:rPr lang="en-US" smtClean="0"/>
              <a:t>12/10/15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8A673-B642-F942-9F14-1F92B3368957}" type="slidenum">
              <a:rPr lang="en-US" smtClean="0"/>
              <a:t>‹#›</a:t>
            </a:fld>
            <a:endParaRPr lang="en-US"/>
          </a:p>
        </p:txBody>
      </p:sp>
    </p:spTree>
    <p:extLst>
      <p:ext uri="{BB962C8B-B14F-4D97-AF65-F5344CB8AC3E}">
        <p14:creationId xmlns:p14="http://schemas.microsoft.com/office/powerpoint/2010/main" val="5247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25419-89CF-D24D-BA32-C51A98D2EAEF}" type="datetimeFigureOut">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8A673-B642-F942-9F14-1F92B3368957}" type="slidenum">
              <a:rPr lang="en-US" smtClean="0"/>
              <a:t>‹#›</a:t>
            </a:fld>
            <a:endParaRPr lang="en-US"/>
          </a:p>
        </p:txBody>
      </p:sp>
    </p:spTree>
    <p:extLst>
      <p:ext uri="{BB962C8B-B14F-4D97-AF65-F5344CB8AC3E}">
        <p14:creationId xmlns:p14="http://schemas.microsoft.com/office/powerpoint/2010/main" val="125445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25419-89CF-D24D-BA32-C51A98D2EAEF}" type="datetimeFigureOut">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8A673-B642-F942-9F14-1F92B3368957}" type="slidenum">
              <a:rPr lang="en-US" smtClean="0"/>
              <a:t>‹#›</a:t>
            </a:fld>
            <a:endParaRPr lang="en-US"/>
          </a:p>
        </p:txBody>
      </p:sp>
    </p:spTree>
    <p:extLst>
      <p:ext uri="{BB962C8B-B14F-4D97-AF65-F5344CB8AC3E}">
        <p14:creationId xmlns:p14="http://schemas.microsoft.com/office/powerpoint/2010/main" val="332144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25419-89CF-D24D-BA32-C51A98D2EAEF}" type="datetimeFigureOut">
              <a:rPr lang="en-US" smtClean="0"/>
              <a:t>12/10/15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8A673-B642-F942-9F14-1F92B3368957}" type="slidenum">
              <a:rPr lang="en-US" smtClean="0"/>
              <a:t>‹#›</a:t>
            </a:fld>
            <a:endParaRPr lang="en-US"/>
          </a:p>
        </p:txBody>
      </p:sp>
    </p:spTree>
    <p:extLst>
      <p:ext uri="{BB962C8B-B14F-4D97-AF65-F5344CB8AC3E}">
        <p14:creationId xmlns:p14="http://schemas.microsoft.com/office/powerpoint/2010/main" val="71301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ysiologyconcepts.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622" y="623275"/>
            <a:ext cx="7892709" cy="1470025"/>
          </a:xfrm>
        </p:spPr>
        <p:txBody>
          <a:bodyPr>
            <a:normAutofit fontScale="90000"/>
          </a:bodyPr>
          <a:lstStyle/>
          <a:p>
            <a:pPr>
              <a:lnSpc>
                <a:spcPct val="80000"/>
              </a:lnSpc>
            </a:pPr>
            <a:r>
              <a:rPr lang="en-US" b="1" dirty="0"/>
              <a:t>The core concepts of physiology:</a:t>
            </a:r>
            <a:br>
              <a:rPr lang="en-US" b="1" dirty="0"/>
            </a:br>
            <a:r>
              <a:rPr lang="en-US" b="1" dirty="0"/>
              <a:t>What are they and how do we know if our students understand them?</a:t>
            </a:r>
          </a:p>
        </p:txBody>
      </p:sp>
      <p:sp>
        <p:nvSpPr>
          <p:cNvPr id="3" name="Subtitle 2"/>
          <p:cNvSpPr>
            <a:spLocks noGrp="1"/>
          </p:cNvSpPr>
          <p:nvPr>
            <p:ph type="subTitle" idx="1"/>
          </p:nvPr>
        </p:nvSpPr>
        <p:spPr>
          <a:xfrm>
            <a:off x="1374666" y="2339771"/>
            <a:ext cx="6400800" cy="2841560"/>
          </a:xfrm>
        </p:spPr>
        <p:txBody>
          <a:bodyPr>
            <a:noAutofit/>
          </a:bodyPr>
          <a:lstStyle/>
          <a:p>
            <a:pPr>
              <a:lnSpc>
                <a:spcPct val="80000"/>
              </a:lnSpc>
            </a:pPr>
            <a:r>
              <a:rPr lang="en-US" b="1" i="1" dirty="0" smtClean="0">
                <a:solidFill>
                  <a:schemeClr val="tx1"/>
                </a:solidFill>
              </a:rPr>
              <a:t>Joel Michael</a:t>
            </a:r>
          </a:p>
          <a:p>
            <a:pPr>
              <a:lnSpc>
                <a:spcPct val="80000"/>
              </a:lnSpc>
            </a:pPr>
            <a:r>
              <a:rPr lang="en-US" b="1" i="1" dirty="0" smtClean="0">
                <a:solidFill>
                  <a:schemeClr val="tx1"/>
                </a:solidFill>
              </a:rPr>
              <a:t>Dept. of Physiology</a:t>
            </a:r>
          </a:p>
          <a:p>
            <a:pPr>
              <a:lnSpc>
                <a:spcPct val="80000"/>
              </a:lnSpc>
            </a:pPr>
            <a:r>
              <a:rPr lang="en-US" b="1" i="1" dirty="0" smtClean="0">
                <a:solidFill>
                  <a:schemeClr val="tx1"/>
                </a:solidFill>
              </a:rPr>
              <a:t>Rush University</a:t>
            </a:r>
          </a:p>
          <a:p>
            <a:pPr>
              <a:lnSpc>
                <a:spcPct val="80000"/>
              </a:lnSpc>
            </a:pPr>
            <a:r>
              <a:rPr lang="en-US" b="1" i="1" dirty="0" smtClean="0">
                <a:solidFill>
                  <a:schemeClr val="tx1"/>
                </a:solidFill>
              </a:rPr>
              <a:t>Chicago, Illinois</a:t>
            </a:r>
          </a:p>
          <a:p>
            <a:pPr>
              <a:lnSpc>
                <a:spcPct val="80000"/>
              </a:lnSpc>
            </a:pPr>
            <a:r>
              <a:rPr lang="en-US" b="1" i="1" dirty="0">
                <a:solidFill>
                  <a:schemeClr val="tx1"/>
                </a:solidFill>
              </a:rPr>
              <a:t>a</a:t>
            </a:r>
            <a:r>
              <a:rPr lang="en-US" b="1" i="1" dirty="0" smtClean="0">
                <a:solidFill>
                  <a:schemeClr val="tx1"/>
                </a:solidFill>
              </a:rPr>
              <a:t>nd</a:t>
            </a:r>
          </a:p>
          <a:p>
            <a:pPr>
              <a:lnSpc>
                <a:spcPct val="80000"/>
              </a:lnSpc>
            </a:pPr>
            <a:r>
              <a:rPr lang="en-US" b="1" i="1" dirty="0" smtClean="0">
                <a:solidFill>
                  <a:schemeClr val="tx1"/>
                </a:solidFill>
              </a:rPr>
              <a:t>The CAP Group</a:t>
            </a:r>
            <a:endParaRPr lang="en-US" b="1" i="1" dirty="0">
              <a:solidFill>
                <a:schemeClr val="tx1"/>
              </a:solidFill>
            </a:endParaRPr>
          </a:p>
        </p:txBody>
      </p:sp>
      <p:sp>
        <p:nvSpPr>
          <p:cNvPr id="6" name="TextBox 5"/>
          <p:cNvSpPr txBox="1"/>
          <p:nvPr/>
        </p:nvSpPr>
        <p:spPr>
          <a:xfrm>
            <a:off x="3453340" y="6035231"/>
            <a:ext cx="2234145" cy="523220"/>
          </a:xfrm>
          <a:prstGeom prst="rect">
            <a:avLst/>
          </a:prstGeom>
          <a:noFill/>
        </p:spPr>
        <p:txBody>
          <a:bodyPr wrap="square" rtlCol="0">
            <a:spAutoFit/>
          </a:bodyPr>
          <a:lstStyle/>
          <a:p>
            <a:r>
              <a:rPr lang="en-US" sz="2800" b="1" dirty="0" smtClean="0"/>
              <a:t>Hobart, 2015</a:t>
            </a:r>
            <a:endParaRPr lang="en-US" sz="2800" b="1" dirty="0"/>
          </a:p>
        </p:txBody>
      </p:sp>
      <p:pic>
        <p:nvPicPr>
          <p:cNvPr id="7" name="Picture 6" descr="aups_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900" y="5410348"/>
            <a:ext cx="1612900" cy="1308100"/>
          </a:xfrm>
          <a:prstGeom prst="rect">
            <a:avLst/>
          </a:prstGeom>
        </p:spPr>
      </p:pic>
      <p:pic>
        <p:nvPicPr>
          <p:cNvPr id="4" name="Picture 3" descr="Utas_ve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42" y="5181331"/>
            <a:ext cx="1216355" cy="1537117"/>
          </a:xfrm>
          <a:prstGeom prst="rect">
            <a:avLst/>
          </a:prstGeom>
        </p:spPr>
      </p:pic>
    </p:spTree>
    <p:extLst>
      <p:ext uri="{BB962C8B-B14F-4D97-AF65-F5344CB8AC3E}">
        <p14:creationId xmlns:p14="http://schemas.microsoft.com/office/powerpoint/2010/main" val="31946461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 are we?</a:t>
            </a:r>
            <a:br>
              <a:rPr lang="en-US" b="1" dirty="0" smtClean="0"/>
            </a:br>
            <a:r>
              <a:rPr lang="en-US" b="1" dirty="0" smtClean="0"/>
              <a:t>Members of the CAP team</a:t>
            </a:r>
            <a:endParaRPr lang="en-US" b="1" dirty="0"/>
          </a:p>
        </p:txBody>
      </p:sp>
      <p:sp>
        <p:nvSpPr>
          <p:cNvPr id="3" name="Content Placeholder 2"/>
          <p:cNvSpPr>
            <a:spLocks noGrp="1"/>
          </p:cNvSpPr>
          <p:nvPr>
            <p:ph idx="1"/>
          </p:nvPr>
        </p:nvSpPr>
        <p:spPr>
          <a:xfrm>
            <a:off x="457200" y="1964903"/>
            <a:ext cx="8229600" cy="4525963"/>
          </a:xfrm>
        </p:spPr>
        <p:txBody>
          <a:bodyPr>
            <a:noAutofit/>
          </a:bodyPr>
          <a:lstStyle/>
          <a:p>
            <a:pPr marL="0" indent="0">
              <a:buNone/>
            </a:pPr>
            <a:r>
              <a:rPr lang="en-US" b="1" dirty="0" smtClean="0">
                <a:solidFill>
                  <a:srgbClr val="800000"/>
                </a:solidFill>
              </a:rPr>
              <a:t>Bill Cliff, Niagara University </a:t>
            </a:r>
            <a:r>
              <a:rPr lang="en-US" sz="2400" b="1" dirty="0" smtClean="0">
                <a:solidFill>
                  <a:srgbClr val="800000"/>
                </a:solidFill>
              </a:rPr>
              <a:t>(private small university)</a:t>
            </a:r>
          </a:p>
          <a:p>
            <a:pPr marL="0" indent="0">
              <a:buNone/>
            </a:pPr>
            <a:r>
              <a:rPr lang="en-US" b="1" dirty="0" smtClean="0">
                <a:solidFill>
                  <a:srgbClr val="FF0000"/>
                </a:solidFill>
              </a:rPr>
              <a:t>Jenny McFarland, Edmonds Community College</a:t>
            </a:r>
          </a:p>
          <a:p>
            <a:pPr marL="0" indent="0">
              <a:buNone/>
            </a:pPr>
            <a:r>
              <a:rPr lang="en-US" b="1" dirty="0" smtClean="0">
                <a:solidFill>
                  <a:srgbClr val="008000"/>
                </a:solidFill>
              </a:rPr>
              <a:t>Joel Michael, Rush Medical College</a:t>
            </a:r>
          </a:p>
          <a:p>
            <a:pPr marL="0" indent="0">
              <a:buNone/>
            </a:pPr>
            <a:r>
              <a:rPr lang="en-US" b="1" dirty="0" smtClean="0">
                <a:solidFill>
                  <a:srgbClr val="008000"/>
                </a:solidFill>
              </a:rPr>
              <a:t>Harold Modell, </a:t>
            </a:r>
            <a:r>
              <a:rPr lang="en-US" b="1" dirty="0" err="1" smtClean="0">
                <a:solidFill>
                  <a:srgbClr val="008000"/>
                </a:solidFill>
              </a:rPr>
              <a:t>Bastyr</a:t>
            </a:r>
            <a:r>
              <a:rPr lang="en-US" b="1" dirty="0" smtClean="0">
                <a:solidFill>
                  <a:srgbClr val="008000"/>
                </a:solidFill>
              </a:rPr>
              <a:t> University </a:t>
            </a:r>
            <a:r>
              <a:rPr lang="en-US" sz="2400" b="1" dirty="0" smtClean="0">
                <a:solidFill>
                  <a:srgbClr val="008000"/>
                </a:solidFill>
              </a:rPr>
              <a:t>(medical school)</a:t>
            </a:r>
          </a:p>
          <a:p>
            <a:pPr marL="0" indent="0">
              <a:buNone/>
            </a:pPr>
            <a:r>
              <a:rPr lang="en-US" b="1" dirty="0" smtClean="0"/>
              <a:t>Mary Pat Wenderoth, Univ. of Washington</a:t>
            </a:r>
          </a:p>
          <a:p>
            <a:pPr marL="0" indent="0">
              <a:buNone/>
            </a:pPr>
            <a:r>
              <a:rPr lang="en-US" b="1" dirty="0" smtClean="0">
                <a:solidFill>
                  <a:srgbClr val="800000"/>
                </a:solidFill>
              </a:rPr>
              <a:t>Ann Wright, </a:t>
            </a:r>
            <a:r>
              <a:rPr lang="en-US" b="1" dirty="0" err="1" smtClean="0">
                <a:solidFill>
                  <a:srgbClr val="800000"/>
                </a:solidFill>
              </a:rPr>
              <a:t>Canisius</a:t>
            </a:r>
            <a:r>
              <a:rPr lang="en-US" b="1" dirty="0" smtClean="0">
                <a:solidFill>
                  <a:srgbClr val="800000"/>
                </a:solidFill>
              </a:rPr>
              <a:t> College </a:t>
            </a:r>
            <a:r>
              <a:rPr lang="en-US" sz="2400" b="1" dirty="0" smtClean="0">
                <a:solidFill>
                  <a:srgbClr val="800000"/>
                </a:solidFill>
              </a:rPr>
              <a:t>(small private college)</a:t>
            </a:r>
          </a:p>
        </p:txBody>
      </p:sp>
      <p:pic>
        <p:nvPicPr>
          <p:cNvPr id="4" name="Picture 3"/>
          <p:cNvPicPr>
            <a:picLocks noChangeAspect="1"/>
          </p:cNvPicPr>
          <p:nvPr/>
        </p:nvPicPr>
        <p:blipFill>
          <a:blip r:embed="rId3"/>
          <a:stretch>
            <a:fillRect/>
          </a:stretch>
        </p:blipFill>
        <p:spPr>
          <a:xfrm>
            <a:off x="295795" y="5681958"/>
            <a:ext cx="1090570" cy="1013133"/>
          </a:xfrm>
          <a:prstGeom prst="rect">
            <a:avLst/>
          </a:prstGeom>
        </p:spPr>
      </p:pic>
      <p:sp>
        <p:nvSpPr>
          <p:cNvPr id="5" name="Rectangle 4"/>
          <p:cNvSpPr/>
          <p:nvPr/>
        </p:nvSpPr>
        <p:spPr>
          <a:xfrm>
            <a:off x="1424104" y="5922231"/>
            <a:ext cx="4430382" cy="369332"/>
          </a:xfrm>
          <a:prstGeom prst="rect">
            <a:avLst/>
          </a:prstGeom>
        </p:spPr>
        <p:txBody>
          <a:bodyPr wrap="none">
            <a:spAutoFit/>
          </a:bodyPr>
          <a:lstStyle/>
          <a:p>
            <a:pPr algn="ctr" defTabSz="887413">
              <a:spcBef>
                <a:spcPct val="50000"/>
              </a:spcBef>
              <a:defRPr/>
            </a:pPr>
            <a:r>
              <a:rPr lang="en-US" b="1" dirty="0">
                <a:latin typeface="Arial" charset="0"/>
                <a:cs typeface="Arial" charset="0"/>
              </a:rPr>
              <a:t>Supported by NSF grant DUE-1043443. </a:t>
            </a:r>
            <a:endParaRPr lang="en-US" b="1" dirty="0">
              <a:latin typeface="Arial" charset="0"/>
            </a:endParaRPr>
          </a:p>
        </p:txBody>
      </p:sp>
    </p:spTree>
    <p:extLst>
      <p:ext uri="{BB962C8B-B14F-4D97-AF65-F5344CB8AC3E}">
        <p14:creationId xmlns:p14="http://schemas.microsoft.com/office/powerpoint/2010/main" val="36565502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3336" b="13336"/>
          <a:stretch>
            <a:fillRect/>
          </a:stretch>
        </p:blipFill>
        <p:spPr>
          <a:xfrm>
            <a:off x="125325" y="1589852"/>
            <a:ext cx="8890991" cy="5023555"/>
          </a:xfrm>
        </p:spPr>
      </p:pic>
      <p:sp>
        <p:nvSpPr>
          <p:cNvPr id="3" name="TextBox 2"/>
          <p:cNvSpPr txBox="1"/>
          <p:nvPr/>
        </p:nvSpPr>
        <p:spPr>
          <a:xfrm>
            <a:off x="2003778" y="803209"/>
            <a:ext cx="950147" cy="830997"/>
          </a:xfrm>
          <a:prstGeom prst="rect">
            <a:avLst/>
          </a:prstGeom>
          <a:noFill/>
        </p:spPr>
        <p:txBody>
          <a:bodyPr wrap="square" rtlCol="0">
            <a:spAutoFit/>
          </a:bodyPr>
          <a:lstStyle/>
          <a:p>
            <a:r>
              <a:rPr lang="en-US" sz="2400" b="1" dirty="0" smtClean="0">
                <a:solidFill>
                  <a:srgbClr val="FF0000"/>
                </a:solidFill>
              </a:rPr>
              <a:t>Mary Pat</a:t>
            </a:r>
            <a:endParaRPr lang="en-US" sz="2400" b="1" dirty="0">
              <a:solidFill>
                <a:srgbClr val="FF0000"/>
              </a:solidFill>
            </a:endParaRPr>
          </a:p>
        </p:txBody>
      </p:sp>
      <p:sp>
        <p:nvSpPr>
          <p:cNvPr id="5" name="TextBox 4"/>
          <p:cNvSpPr txBox="1"/>
          <p:nvPr/>
        </p:nvSpPr>
        <p:spPr>
          <a:xfrm>
            <a:off x="2953925" y="1128187"/>
            <a:ext cx="1382889" cy="461665"/>
          </a:xfrm>
          <a:prstGeom prst="rect">
            <a:avLst/>
          </a:prstGeom>
          <a:noFill/>
        </p:spPr>
        <p:txBody>
          <a:bodyPr wrap="square" rtlCol="0">
            <a:spAutoFit/>
          </a:bodyPr>
          <a:lstStyle/>
          <a:p>
            <a:r>
              <a:rPr lang="en-US" sz="2400" b="1" dirty="0" smtClean="0">
                <a:solidFill>
                  <a:srgbClr val="FF0000"/>
                </a:solidFill>
              </a:rPr>
              <a:t>Harold</a:t>
            </a:r>
            <a:endParaRPr lang="en-US" sz="2400" b="1" dirty="0">
              <a:solidFill>
                <a:srgbClr val="FF0000"/>
              </a:solidFill>
            </a:endParaRPr>
          </a:p>
        </p:txBody>
      </p:sp>
      <p:sp>
        <p:nvSpPr>
          <p:cNvPr id="6" name="TextBox 5"/>
          <p:cNvSpPr txBox="1"/>
          <p:nvPr/>
        </p:nvSpPr>
        <p:spPr>
          <a:xfrm>
            <a:off x="4195705" y="1156394"/>
            <a:ext cx="771406" cy="461665"/>
          </a:xfrm>
          <a:prstGeom prst="rect">
            <a:avLst/>
          </a:prstGeom>
          <a:noFill/>
        </p:spPr>
        <p:txBody>
          <a:bodyPr wrap="square" rtlCol="0">
            <a:spAutoFit/>
          </a:bodyPr>
          <a:lstStyle/>
          <a:p>
            <a:r>
              <a:rPr lang="en-US" sz="2400" b="1" dirty="0" smtClean="0">
                <a:solidFill>
                  <a:srgbClr val="FF0000"/>
                </a:solidFill>
              </a:rPr>
              <a:t>Ann</a:t>
            </a:r>
            <a:endParaRPr lang="en-US" sz="2400" b="1" dirty="0">
              <a:solidFill>
                <a:srgbClr val="FF0000"/>
              </a:solidFill>
            </a:endParaRPr>
          </a:p>
        </p:txBody>
      </p:sp>
      <p:sp>
        <p:nvSpPr>
          <p:cNvPr id="7" name="TextBox 6"/>
          <p:cNvSpPr txBox="1"/>
          <p:nvPr/>
        </p:nvSpPr>
        <p:spPr>
          <a:xfrm>
            <a:off x="5860815" y="1128187"/>
            <a:ext cx="584067" cy="461665"/>
          </a:xfrm>
          <a:prstGeom prst="rect">
            <a:avLst/>
          </a:prstGeom>
          <a:noFill/>
        </p:spPr>
        <p:txBody>
          <a:bodyPr wrap="square" rtlCol="0">
            <a:spAutoFit/>
          </a:bodyPr>
          <a:lstStyle/>
          <a:p>
            <a:r>
              <a:rPr lang="en-US" sz="2400" b="1" dirty="0" smtClean="0">
                <a:solidFill>
                  <a:srgbClr val="FF0000"/>
                </a:solidFill>
              </a:rPr>
              <a:t>Bill</a:t>
            </a:r>
            <a:endParaRPr lang="en-US" sz="2400" b="1" dirty="0">
              <a:solidFill>
                <a:srgbClr val="FF0000"/>
              </a:solidFill>
            </a:endParaRPr>
          </a:p>
        </p:txBody>
      </p:sp>
      <p:sp>
        <p:nvSpPr>
          <p:cNvPr id="8" name="TextBox 7"/>
          <p:cNvSpPr txBox="1"/>
          <p:nvPr/>
        </p:nvSpPr>
        <p:spPr>
          <a:xfrm>
            <a:off x="6970888" y="1128187"/>
            <a:ext cx="978370" cy="461665"/>
          </a:xfrm>
          <a:prstGeom prst="rect">
            <a:avLst/>
          </a:prstGeom>
          <a:noFill/>
        </p:spPr>
        <p:txBody>
          <a:bodyPr wrap="square" rtlCol="0">
            <a:spAutoFit/>
          </a:bodyPr>
          <a:lstStyle/>
          <a:p>
            <a:r>
              <a:rPr lang="en-US" sz="2400" b="1" dirty="0" smtClean="0">
                <a:solidFill>
                  <a:srgbClr val="FF0000"/>
                </a:solidFill>
              </a:rPr>
              <a:t>Jenny</a:t>
            </a:r>
            <a:endParaRPr lang="en-US" sz="2400" b="1" dirty="0">
              <a:solidFill>
                <a:srgbClr val="FF0000"/>
              </a:solidFill>
            </a:endParaRPr>
          </a:p>
        </p:txBody>
      </p:sp>
      <p:sp>
        <p:nvSpPr>
          <p:cNvPr id="9" name="TextBox 8"/>
          <p:cNvSpPr txBox="1"/>
          <p:nvPr/>
        </p:nvSpPr>
        <p:spPr>
          <a:xfrm>
            <a:off x="667926" y="1156394"/>
            <a:ext cx="1232370" cy="461665"/>
          </a:xfrm>
          <a:prstGeom prst="rect">
            <a:avLst/>
          </a:prstGeom>
          <a:noFill/>
        </p:spPr>
        <p:txBody>
          <a:bodyPr wrap="square" rtlCol="0">
            <a:spAutoFit/>
          </a:bodyPr>
          <a:lstStyle/>
          <a:p>
            <a:r>
              <a:rPr lang="en-US" sz="2400" b="1" dirty="0" smtClean="0">
                <a:solidFill>
                  <a:srgbClr val="FF0000"/>
                </a:solidFill>
              </a:rPr>
              <a:t>Jeannie</a:t>
            </a:r>
            <a:endParaRPr lang="en-US" sz="2400" b="1" dirty="0">
              <a:solidFill>
                <a:srgbClr val="FF0000"/>
              </a:solidFill>
            </a:endParaRPr>
          </a:p>
        </p:txBody>
      </p:sp>
      <p:sp>
        <p:nvSpPr>
          <p:cNvPr id="10" name="Down Arrow 9"/>
          <p:cNvSpPr/>
          <p:nvPr/>
        </p:nvSpPr>
        <p:spPr>
          <a:xfrm>
            <a:off x="5362222" y="1156394"/>
            <a:ext cx="272815" cy="87560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2456648" y="78748"/>
            <a:ext cx="4016022" cy="584776"/>
          </a:xfrm>
          <a:prstGeom prst="rect">
            <a:avLst/>
          </a:prstGeom>
          <a:noFill/>
        </p:spPr>
        <p:txBody>
          <a:bodyPr wrap="square" rtlCol="0">
            <a:spAutoFit/>
          </a:bodyPr>
          <a:lstStyle/>
          <a:p>
            <a:r>
              <a:rPr lang="en-US" sz="3200" b="1" dirty="0" smtClean="0">
                <a:solidFill>
                  <a:srgbClr val="FF0000"/>
                </a:solidFill>
              </a:rPr>
              <a:t>We are the CAP team*</a:t>
            </a:r>
            <a:endParaRPr lang="en-US" sz="3200" b="1" dirty="0">
              <a:solidFill>
                <a:srgbClr val="FF0000"/>
              </a:solidFill>
            </a:endParaRPr>
          </a:p>
        </p:txBody>
      </p:sp>
      <p:sp>
        <p:nvSpPr>
          <p:cNvPr id="2" name="TextBox 1"/>
          <p:cNvSpPr txBox="1"/>
          <p:nvPr/>
        </p:nvSpPr>
        <p:spPr>
          <a:xfrm>
            <a:off x="1195864" y="5812729"/>
            <a:ext cx="7165948" cy="584776"/>
          </a:xfrm>
          <a:prstGeom prst="rect">
            <a:avLst/>
          </a:prstGeom>
          <a:noFill/>
        </p:spPr>
        <p:txBody>
          <a:bodyPr wrap="square" rtlCol="0">
            <a:spAutoFit/>
          </a:bodyPr>
          <a:lstStyle/>
          <a:p>
            <a:r>
              <a:rPr lang="en-US" sz="3200" b="1" dirty="0" smtClean="0">
                <a:solidFill>
                  <a:schemeClr val="bg1"/>
                </a:solidFill>
              </a:rPr>
              <a:t>Conceptual Assessment in Physiology</a:t>
            </a:r>
            <a:endParaRPr lang="en-US" sz="3200" b="1" dirty="0">
              <a:solidFill>
                <a:schemeClr val="bg1"/>
              </a:solidFill>
            </a:endParaRPr>
          </a:p>
        </p:txBody>
      </p:sp>
    </p:spTree>
    <p:extLst>
      <p:ext uri="{BB962C8B-B14F-4D97-AF65-F5344CB8AC3E}">
        <p14:creationId xmlns:p14="http://schemas.microsoft.com/office/powerpoint/2010/main" val="28952466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3091" r="-3091"/>
          <a:stretch>
            <a:fillRect/>
          </a:stretch>
        </p:blipFill>
        <p:spPr bwMode="auto">
          <a:xfrm>
            <a:off x="457200" y="977643"/>
            <a:ext cx="8229600" cy="5495755"/>
          </a:xfrm>
          <a:prstGeom prst="rect">
            <a:avLst/>
          </a:prstGeom>
          <a:noFill/>
          <a:ln>
            <a:noFill/>
          </a:ln>
        </p:spPr>
      </p:pic>
      <p:sp>
        <p:nvSpPr>
          <p:cNvPr id="2" name="Title 1"/>
          <p:cNvSpPr>
            <a:spLocks noGrp="1"/>
          </p:cNvSpPr>
          <p:nvPr>
            <p:ph type="title"/>
          </p:nvPr>
        </p:nvSpPr>
        <p:spPr>
          <a:xfrm>
            <a:off x="460153" y="5667687"/>
            <a:ext cx="8229600" cy="1143000"/>
          </a:xfrm>
        </p:spPr>
        <p:txBody>
          <a:bodyPr/>
          <a:lstStyle/>
          <a:p>
            <a:r>
              <a:rPr lang="en-US" b="1" dirty="0" smtClean="0"/>
              <a:t>Where our faculty cohort teach(*)</a:t>
            </a:r>
            <a:endParaRPr lang="en-US" b="1" dirty="0"/>
          </a:p>
        </p:txBody>
      </p:sp>
      <p:sp>
        <p:nvSpPr>
          <p:cNvPr id="7" name="TextBox 6"/>
          <p:cNvSpPr txBox="1"/>
          <p:nvPr/>
        </p:nvSpPr>
        <p:spPr>
          <a:xfrm>
            <a:off x="1279600" y="1135591"/>
            <a:ext cx="458892" cy="584776"/>
          </a:xfrm>
          <a:prstGeom prst="rect">
            <a:avLst/>
          </a:prstGeom>
          <a:noFill/>
        </p:spPr>
        <p:txBody>
          <a:bodyPr wrap="square" rtlCol="0">
            <a:spAutoFit/>
          </a:bodyPr>
          <a:lstStyle/>
          <a:p>
            <a:r>
              <a:rPr lang="en-US" sz="3200" b="1" dirty="0" smtClean="0"/>
              <a:t>*</a:t>
            </a:r>
            <a:endParaRPr lang="en-US" sz="3200" b="1" dirty="0"/>
          </a:p>
        </p:txBody>
      </p:sp>
      <p:sp>
        <p:nvSpPr>
          <p:cNvPr id="8" name="TextBox 7"/>
          <p:cNvSpPr txBox="1"/>
          <p:nvPr/>
        </p:nvSpPr>
        <p:spPr>
          <a:xfrm>
            <a:off x="1098454" y="1689134"/>
            <a:ext cx="458892" cy="584776"/>
          </a:xfrm>
          <a:prstGeom prst="rect">
            <a:avLst/>
          </a:prstGeom>
          <a:noFill/>
        </p:spPr>
        <p:txBody>
          <a:bodyPr wrap="square" rtlCol="0">
            <a:spAutoFit/>
          </a:bodyPr>
          <a:lstStyle/>
          <a:p>
            <a:r>
              <a:rPr lang="en-US" sz="3200" b="1" dirty="0" smtClean="0"/>
              <a:t>*</a:t>
            </a:r>
            <a:endParaRPr lang="en-US" sz="3200" b="1" dirty="0"/>
          </a:p>
        </p:txBody>
      </p:sp>
      <p:sp>
        <p:nvSpPr>
          <p:cNvPr id="9" name="TextBox 8"/>
          <p:cNvSpPr txBox="1"/>
          <p:nvPr/>
        </p:nvSpPr>
        <p:spPr>
          <a:xfrm>
            <a:off x="869008" y="3038756"/>
            <a:ext cx="458892" cy="584776"/>
          </a:xfrm>
          <a:prstGeom prst="rect">
            <a:avLst/>
          </a:prstGeom>
          <a:noFill/>
        </p:spPr>
        <p:txBody>
          <a:bodyPr wrap="square" rtlCol="0">
            <a:spAutoFit/>
          </a:bodyPr>
          <a:lstStyle/>
          <a:p>
            <a:r>
              <a:rPr lang="en-US" sz="3200" b="1" dirty="0" smtClean="0"/>
              <a:t>*</a:t>
            </a:r>
            <a:endParaRPr lang="en-US" sz="3200" b="1" dirty="0"/>
          </a:p>
        </p:txBody>
      </p:sp>
      <p:sp>
        <p:nvSpPr>
          <p:cNvPr id="10" name="TextBox 9"/>
          <p:cNvSpPr txBox="1"/>
          <p:nvPr/>
        </p:nvSpPr>
        <p:spPr>
          <a:xfrm>
            <a:off x="3811322" y="4284272"/>
            <a:ext cx="458892" cy="584776"/>
          </a:xfrm>
          <a:prstGeom prst="rect">
            <a:avLst/>
          </a:prstGeom>
          <a:noFill/>
        </p:spPr>
        <p:txBody>
          <a:bodyPr wrap="square" rtlCol="0">
            <a:spAutoFit/>
          </a:bodyPr>
          <a:lstStyle/>
          <a:p>
            <a:r>
              <a:rPr lang="en-US" sz="3200" b="1" dirty="0" smtClean="0"/>
              <a:t>*</a:t>
            </a:r>
            <a:endParaRPr lang="en-US" sz="3200" b="1" dirty="0"/>
          </a:p>
        </p:txBody>
      </p:sp>
      <p:sp>
        <p:nvSpPr>
          <p:cNvPr id="11" name="TextBox 10"/>
          <p:cNvSpPr txBox="1"/>
          <p:nvPr/>
        </p:nvSpPr>
        <p:spPr>
          <a:xfrm>
            <a:off x="4821107" y="3148369"/>
            <a:ext cx="458892" cy="584776"/>
          </a:xfrm>
          <a:prstGeom prst="rect">
            <a:avLst/>
          </a:prstGeom>
          <a:noFill/>
        </p:spPr>
        <p:txBody>
          <a:bodyPr wrap="square" rtlCol="0">
            <a:spAutoFit/>
          </a:bodyPr>
          <a:lstStyle/>
          <a:p>
            <a:r>
              <a:rPr lang="en-US" sz="3200" b="1" dirty="0" smtClean="0"/>
              <a:t>*</a:t>
            </a:r>
            <a:endParaRPr lang="en-US" sz="3200" b="1" dirty="0"/>
          </a:p>
        </p:txBody>
      </p:sp>
      <p:sp>
        <p:nvSpPr>
          <p:cNvPr id="12" name="TextBox 11"/>
          <p:cNvSpPr txBox="1"/>
          <p:nvPr/>
        </p:nvSpPr>
        <p:spPr>
          <a:xfrm>
            <a:off x="5019323" y="1941883"/>
            <a:ext cx="458892" cy="584776"/>
          </a:xfrm>
          <a:prstGeom prst="rect">
            <a:avLst/>
          </a:prstGeom>
          <a:noFill/>
        </p:spPr>
        <p:txBody>
          <a:bodyPr wrap="square" rtlCol="0">
            <a:spAutoFit/>
          </a:bodyPr>
          <a:lstStyle/>
          <a:p>
            <a:r>
              <a:rPr lang="en-US" sz="3200" b="1" dirty="0" smtClean="0"/>
              <a:t>*</a:t>
            </a:r>
            <a:endParaRPr lang="en-US" sz="3200" b="1" dirty="0"/>
          </a:p>
        </p:txBody>
      </p:sp>
      <p:sp>
        <p:nvSpPr>
          <p:cNvPr id="13" name="TextBox 12"/>
          <p:cNvSpPr txBox="1"/>
          <p:nvPr/>
        </p:nvSpPr>
        <p:spPr>
          <a:xfrm>
            <a:off x="6236883" y="3930312"/>
            <a:ext cx="458892" cy="584776"/>
          </a:xfrm>
          <a:prstGeom prst="rect">
            <a:avLst/>
          </a:prstGeom>
          <a:noFill/>
        </p:spPr>
        <p:txBody>
          <a:bodyPr wrap="square" rtlCol="0">
            <a:spAutoFit/>
          </a:bodyPr>
          <a:lstStyle/>
          <a:p>
            <a:r>
              <a:rPr lang="en-US" sz="3200" b="1" dirty="0" smtClean="0"/>
              <a:t>*</a:t>
            </a:r>
            <a:endParaRPr lang="en-US" sz="3200" b="1" dirty="0"/>
          </a:p>
        </p:txBody>
      </p:sp>
      <p:sp>
        <p:nvSpPr>
          <p:cNvPr id="14" name="TextBox 13"/>
          <p:cNvSpPr txBox="1"/>
          <p:nvPr/>
        </p:nvSpPr>
        <p:spPr>
          <a:xfrm>
            <a:off x="4420078" y="1608743"/>
            <a:ext cx="458892" cy="584776"/>
          </a:xfrm>
          <a:prstGeom prst="rect">
            <a:avLst/>
          </a:prstGeom>
          <a:noFill/>
        </p:spPr>
        <p:txBody>
          <a:bodyPr wrap="square" rtlCol="0">
            <a:spAutoFit/>
          </a:bodyPr>
          <a:lstStyle/>
          <a:p>
            <a:r>
              <a:rPr lang="en-US" sz="3200" b="1" dirty="0" smtClean="0"/>
              <a:t>*</a:t>
            </a:r>
            <a:endParaRPr lang="en-US" sz="3200" b="1" dirty="0"/>
          </a:p>
        </p:txBody>
      </p:sp>
      <p:sp>
        <p:nvSpPr>
          <p:cNvPr id="15" name="TextBox 14"/>
          <p:cNvSpPr txBox="1"/>
          <p:nvPr/>
        </p:nvSpPr>
        <p:spPr>
          <a:xfrm>
            <a:off x="2010369" y="3602710"/>
            <a:ext cx="458892" cy="584776"/>
          </a:xfrm>
          <a:prstGeom prst="rect">
            <a:avLst/>
          </a:prstGeom>
          <a:noFill/>
        </p:spPr>
        <p:txBody>
          <a:bodyPr wrap="square" rtlCol="0">
            <a:spAutoFit/>
          </a:bodyPr>
          <a:lstStyle/>
          <a:p>
            <a:r>
              <a:rPr lang="en-US" sz="3200" b="1" dirty="0" smtClean="0"/>
              <a:t>*</a:t>
            </a:r>
            <a:endParaRPr lang="en-US" sz="3200" b="1" dirty="0"/>
          </a:p>
        </p:txBody>
      </p:sp>
      <p:sp>
        <p:nvSpPr>
          <p:cNvPr id="16" name="TextBox 15"/>
          <p:cNvSpPr txBox="1"/>
          <p:nvPr/>
        </p:nvSpPr>
        <p:spPr>
          <a:xfrm>
            <a:off x="5623955" y="2616791"/>
            <a:ext cx="458892" cy="584776"/>
          </a:xfrm>
          <a:prstGeom prst="rect">
            <a:avLst/>
          </a:prstGeom>
          <a:noFill/>
        </p:spPr>
        <p:txBody>
          <a:bodyPr wrap="square" rtlCol="0">
            <a:spAutoFit/>
          </a:bodyPr>
          <a:lstStyle/>
          <a:p>
            <a:r>
              <a:rPr lang="en-US" sz="3200" b="1" dirty="0" smtClean="0"/>
              <a:t>*</a:t>
            </a:r>
            <a:endParaRPr lang="en-US" sz="3200" b="1" dirty="0"/>
          </a:p>
        </p:txBody>
      </p:sp>
      <p:sp>
        <p:nvSpPr>
          <p:cNvPr id="17" name="TextBox 16"/>
          <p:cNvSpPr txBox="1"/>
          <p:nvPr/>
        </p:nvSpPr>
        <p:spPr>
          <a:xfrm>
            <a:off x="5790515" y="2085632"/>
            <a:ext cx="458892" cy="584776"/>
          </a:xfrm>
          <a:prstGeom prst="rect">
            <a:avLst/>
          </a:prstGeom>
          <a:noFill/>
        </p:spPr>
        <p:txBody>
          <a:bodyPr wrap="square" rtlCol="0">
            <a:spAutoFit/>
          </a:bodyPr>
          <a:lstStyle/>
          <a:p>
            <a:r>
              <a:rPr lang="en-US" sz="3200" b="1" dirty="0" smtClean="0"/>
              <a:t>*</a:t>
            </a:r>
            <a:endParaRPr lang="en-US" sz="3200" b="1" dirty="0"/>
          </a:p>
        </p:txBody>
      </p:sp>
      <p:sp>
        <p:nvSpPr>
          <p:cNvPr id="18" name="TextBox 17"/>
          <p:cNvSpPr txBox="1"/>
          <p:nvPr/>
        </p:nvSpPr>
        <p:spPr>
          <a:xfrm>
            <a:off x="6674109" y="2260345"/>
            <a:ext cx="458892" cy="584776"/>
          </a:xfrm>
          <a:prstGeom prst="rect">
            <a:avLst/>
          </a:prstGeom>
          <a:noFill/>
        </p:spPr>
        <p:txBody>
          <a:bodyPr wrap="square" rtlCol="0">
            <a:spAutoFit/>
          </a:bodyPr>
          <a:lstStyle/>
          <a:p>
            <a:r>
              <a:rPr lang="en-US" sz="3200" b="1" dirty="0" smtClean="0"/>
              <a:t>*</a:t>
            </a:r>
            <a:endParaRPr lang="en-US" sz="3200" b="1" dirty="0"/>
          </a:p>
        </p:txBody>
      </p:sp>
      <p:sp>
        <p:nvSpPr>
          <p:cNvPr id="19" name="TextBox 18"/>
          <p:cNvSpPr txBox="1"/>
          <p:nvPr/>
        </p:nvSpPr>
        <p:spPr>
          <a:xfrm>
            <a:off x="4805674" y="4233111"/>
            <a:ext cx="458892" cy="584776"/>
          </a:xfrm>
          <a:prstGeom prst="rect">
            <a:avLst/>
          </a:prstGeom>
          <a:noFill/>
        </p:spPr>
        <p:txBody>
          <a:bodyPr wrap="square" rtlCol="0">
            <a:spAutoFit/>
          </a:bodyPr>
          <a:lstStyle/>
          <a:p>
            <a:r>
              <a:rPr lang="en-US" sz="3200" b="1" dirty="0" smtClean="0"/>
              <a:t>*</a:t>
            </a:r>
            <a:endParaRPr lang="en-US" sz="3200" b="1" dirty="0"/>
          </a:p>
        </p:txBody>
      </p:sp>
      <p:sp>
        <p:nvSpPr>
          <p:cNvPr id="20" name="TextBox 19"/>
          <p:cNvSpPr txBox="1"/>
          <p:nvPr/>
        </p:nvSpPr>
        <p:spPr>
          <a:xfrm>
            <a:off x="6145307" y="2552733"/>
            <a:ext cx="458892" cy="584776"/>
          </a:xfrm>
          <a:prstGeom prst="rect">
            <a:avLst/>
          </a:prstGeom>
          <a:noFill/>
        </p:spPr>
        <p:txBody>
          <a:bodyPr wrap="square" rtlCol="0">
            <a:spAutoFit/>
          </a:bodyPr>
          <a:lstStyle/>
          <a:p>
            <a:r>
              <a:rPr lang="en-US" sz="3200" b="1" dirty="0" smtClean="0"/>
              <a:t>*</a:t>
            </a:r>
            <a:endParaRPr lang="en-US" sz="3200" b="1" dirty="0"/>
          </a:p>
        </p:txBody>
      </p:sp>
      <p:sp>
        <p:nvSpPr>
          <p:cNvPr id="21" name="TextBox 20"/>
          <p:cNvSpPr txBox="1"/>
          <p:nvPr/>
        </p:nvSpPr>
        <p:spPr>
          <a:xfrm>
            <a:off x="3644336" y="1869898"/>
            <a:ext cx="458892" cy="584776"/>
          </a:xfrm>
          <a:prstGeom prst="rect">
            <a:avLst/>
          </a:prstGeom>
          <a:noFill/>
        </p:spPr>
        <p:txBody>
          <a:bodyPr wrap="square" rtlCol="0">
            <a:spAutoFit/>
          </a:bodyPr>
          <a:lstStyle/>
          <a:p>
            <a:r>
              <a:rPr lang="en-US" sz="3200" b="1" dirty="0" smtClean="0"/>
              <a:t>*</a:t>
            </a:r>
            <a:endParaRPr lang="en-US" sz="3200" b="1" dirty="0"/>
          </a:p>
        </p:txBody>
      </p:sp>
      <p:sp>
        <p:nvSpPr>
          <p:cNvPr id="3" name="TextBox 2"/>
          <p:cNvSpPr txBox="1"/>
          <p:nvPr/>
        </p:nvSpPr>
        <p:spPr>
          <a:xfrm>
            <a:off x="866227" y="109951"/>
            <a:ext cx="7405508" cy="769441"/>
          </a:xfrm>
          <a:prstGeom prst="rect">
            <a:avLst/>
          </a:prstGeom>
          <a:solidFill>
            <a:schemeClr val="bg1"/>
          </a:solidFill>
        </p:spPr>
        <p:txBody>
          <a:bodyPr wrap="square" rtlCol="0">
            <a:spAutoFit/>
          </a:bodyPr>
          <a:lstStyle/>
          <a:p>
            <a:r>
              <a:rPr lang="en-US" sz="4400" b="1" dirty="0" smtClean="0">
                <a:solidFill>
                  <a:srgbClr val="FF0000"/>
                </a:solidFill>
              </a:rPr>
              <a:t>Where CAP members work(@)</a:t>
            </a:r>
            <a:endParaRPr lang="en-US" sz="4400" b="1" dirty="0">
              <a:solidFill>
                <a:srgbClr val="FF0000"/>
              </a:solidFill>
            </a:endParaRPr>
          </a:p>
        </p:txBody>
      </p:sp>
      <p:sp>
        <p:nvSpPr>
          <p:cNvPr id="6" name="TextBox 5"/>
          <p:cNvSpPr txBox="1"/>
          <p:nvPr/>
        </p:nvSpPr>
        <p:spPr>
          <a:xfrm>
            <a:off x="1411180" y="838391"/>
            <a:ext cx="639985" cy="707886"/>
          </a:xfrm>
          <a:prstGeom prst="rect">
            <a:avLst/>
          </a:prstGeom>
          <a:noFill/>
        </p:spPr>
        <p:txBody>
          <a:bodyPr wrap="square" rtlCol="0">
            <a:spAutoFit/>
          </a:bodyPr>
          <a:lstStyle/>
          <a:p>
            <a:r>
              <a:rPr lang="en-US" sz="4000" b="1" dirty="0" smtClean="0">
                <a:solidFill>
                  <a:srgbClr val="FF0000"/>
                </a:solidFill>
              </a:rPr>
              <a:t>@</a:t>
            </a:r>
            <a:endParaRPr lang="en-US" sz="4000" b="1" dirty="0">
              <a:solidFill>
                <a:srgbClr val="FF0000"/>
              </a:solidFill>
            </a:endParaRPr>
          </a:p>
        </p:txBody>
      </p:sp>
      <p:sp>
        <p:nvSpPr>
          <p:cNvPr id="22" name="TextBox 21"/>
          <p:cNvSpPr txBox="1"/>
          <p:nvPr/>
        </p:nvSpPr>
        <p:spPr>
          <a:xfrm>
            <a:off x="5596898" y="2155279"/>
            <a:ext cx="639985" cy="707886"/>
          </a:xfrm>
          <a:prstGeom prst="rect">
            <a:avLst/>
          </a:prstGeom>
          <a:noFill/>
        </p:spPr>
        <p:txBody>
          <a:bodyPr wrap="square" rtlCol="0">
            <a:spAutoFit/>
          </a:bodyPr>
          <a:lstStyle/>
          <a:p>
            <a:r>
              <a:rPr lang="en-US" sz="4000" b="1" dirty="0" smtClean="0">
                <a:solidFill>
                  <a:srgbClr val="FF0000"/>
                </a:solidFill>
              </a:rPr>
              <a:t>@</a:t>
            </a:r>
            <a:endParaRPr lang="en-US" sz="4000" b="1" dirty="0">
              <a:solidFill>
                <a:srgbClr val="FF0000"/>
              </a:solidFill>
            </a:endParaRPr>
          </a:p>
        </p:txBody>
      </p:sp>
      <p:sp>
        <p:nvSpPr>
          <p:cNvPr id="23" name="TextBox 22"/>
          <p:cNvSpPr txBox="1"/>
          <p:nvPr/>
        </p:nvSpPr>
        <p:spPr>
          <a:xfrm>
            <a:off x="6956028" y="1655582"/>
            <a:ext cx="639985" cy="707886"/>
          </a:xfrm>
          <a:prstGeom prst="rect">
            <a:avLst/>
          </a:prstGeom>
          <a:noFill/>
        </p:spPr>
        <p:txBody>
          <a:bodyPr wrap="square" rtlCol="0">
            <a:spAutoFit/>
          </a:bodyPr>
          <a:lstStyle/>
          <a:p>
            <a:r>
              <a:rPr lang="en-US" sz="4000" b="1" dirty="0" smtClean="0">
                <a:solidFill>
                  <a:srgbClr val="FF0000"/>
                </a:solidFill>
              </a:rPr>
              <a:t>@</a:t>
            </a:r>
            <a:endParaRPr lang="en-US" sz="4000" b="1" dirty="0">
              <a:solidFill>
                <a:srgbClr val="FF0000"/>
              </a:solidFill>
            </a:endParaRPr>
          </a:p>
        </p:txBody>
      </p:sp>
    </p:spTree>
    <p:extLst>
      <p:ext uri="{BB962C8B-B14F-4D97-AF65-F5344CB8AC3E}">
        <p14:creationId xmlns:p14="http://schemas.microsoft.com/office/powerpoint/2010/main" val="30470497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point of this geography lesson</a:t>
            </a:r>
            <a:endParaRPr lang="en-US" b="1" dirty="0"/>
          </a:p>
        </p:txBody>
      </p:sp>
      <p:sp>
        <p:nvSpPr>
          <p:cNvPr id="3" name="Content Placeholder 2"/>
          <p:cNvSpPr>
            <a:spLocks noGrp="1"/>
          </p:cNvSpPr>
          <p:nvPr>
            <p:ph idx="1"/>
          </p:nvPr>
        </p:nvSpPr>
        <p:spPr/>
        <p:txBody>
          <a:bodyPr/>
          <a:lstStyle/>
          <a:p>
            <a:r>
              <a:rPr lang="en-US" dirty="0" smtClean="0"/>
              <a:t>The data we collect comes from educational institutions with </a:t>
            </a:r>
            <a:r>
              <a:rPr lang="en-US" b="1" i="1" dirty="0" smtClean="0"/>
              <a:t>highly heterogeneous student populations.</a:t>
            </a:r>
          </a:p>
          <a:p>
            <a:r>
              <a:rPr lang="en-US" dirty="0" smtClean="0"/>
              <a:t>It comes from institutions spanning the </a:t>
            </a:r>
            <a:r>
              <a:rPr lang="en-US" b="1" i="1" dirty="0" smtClean="0"/>
              <a:t>entire spectrum in American higher education (community colleges to graduate and medical schools)</a:t>
            </a:r>
            <a:r>
              <a:rPr lang="en-US" dirty="0" smtClean="0"/>
              <a:t>.</a:t>
            </a:r>
          </a:p>
        </p:txBody>
      </p:sp>
    </p:spTree>
    <p:extLst>
      <p:ext uri="{BB962C8B-B14F-4D97-AF65-F5344CB8AC3E}">
        <p14:creationId xmlns:p14="http://schemas.microsoft.com/office/powerpoint/2010/main" val="31851363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600970">
            <a:off x="291483" y="2564976"/>
            <a:ext cx="8692460" cy="1143000"/>
          </a:xfrm>
        </p:spPr>
        <p:txBody>
          <a:bodyPr>
            <a:noAutofit/>
          </a:bodyPr>
          <a:lstStyle/>
          <a:p>
            <a:r>
              <a:rPr lang="en-US" sz="6000" b="1" i="1" dirty="0" smtClean="0">
                <a:solidFill>
                  <a:srgbClr val="FF0000"/>
                </a:solidFill>
              </a:rPr>
              <a:t>What are “core concepts?”</a:t>
            </a:r>
            <a:endParaRPr lang="en-US" sz="6000" b="1" i="1" dirty="0">
              <a:solidFill>
                <a:srgbClr val="FF0000"/>
              </a:solidFill>
            </a:endParaRPr>
          </a:p>
        </p:txBody>
      </p:sp>
    </p:spTree>
    <p:extLst>
      <p:ext uri="{BB962C8B-B14F-4D97-AF65-F5344CB8AC3E}">
        <p14:creationId xmlns:p14="http://schemas.microsoft.com/office/powerpoint/2010/main" val="455870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core concepts? (1)</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b="1" dirty="0"/>
              <a:t>By definition, </a:t>
            </a:r>
            <a:r>
              <a:rPr lang="en-US" b="1" dirty="0" smtClean="0"/>
              <a:t>[core concepts] are </a:t>
            </a:r>
            <a:r>
              <a:rPr lang="en-US" b="1" dirty="0"/>
              <a:t>important and enduring.  </a:t>
            </a:r>
            <a:r>
              <a:rPr lang="en-US" b="1" dirty="0" smtClean="0"/>
              <a:t>[Core concepts] are </a:t>
            </a:r>
            <a:r>
              <a:rPr lang="en-US" b="1" dirty="0"/>
              <a:t>transferable beyond the scope of a particular unit . . .   </a:t>
            </a:r>
            <a:r>
              <a:rPr lang="en-US" b="1" dirty="0" smtClean="0"/>
              <a:t>[Core concepts] </a:t>
            </a:r>
            <a:r>
              <a:rPr lang="en-US" b="1" dirty="0"/>
              <a:t>are the building material of understanding.  They can be thought of as the meaningful patterns that enable one to connect the dots of otherwise fragmented knowledge.</a:t>
            </a:r>
            <a:endParaRPr lang="en-US" dirty="0"/>
          </a:p>
          <a:p>
            <a:pPr marL="0" indent="0" algn="r">
              <a:buNone/>
            </a:pPr>
            <a:r>
              <a:rPr lang="en-US" sz="2200" b="1" dirty="0"/>
              <a:t>Wiggins and </a:t>
            </a:r>
            <a:r>
              <a:rPr lang="en-US" sz="2200" b="1" dirty="0" err="1"/>
              <a:t>McTighe</a:t>
            </a:r>
            <a:r>
              <a:rPr lang="en-US" sz="2200" b="1" dirty="0"/>
              <a:t>, </a:t>
            </a:r>
            <a:r>
              <a:rPr lang="en-US" sz="2200" b="1" i="1" dirty="0"/>
              <a:t>Understanding by design</a:t>
            </a:r>
            <a:r>
              <a:rPr lang="en-US" sz="2200" b="1" dirty="0"/>
              <a:t>, </a:t>
            </a:r>
            <a:endParaRPr lang="en-US" sz="2200" b="1" dirty="0" smtClean="0"/>
          </a:p>
          <a:p>
            <a:pPr marL="0" indent="0" algn="r">
              <a:buNone/>
            </a:pPr>
            <a:r>
              <a:rPr lang="en-US" sz="2200" b="1" dirty="0" smtClean="0"/>
              <a:t>expanded </a:t>
            </a:r>
            <a:r>
              <a:rPr lang="en-US" sz="2200" b="1" dirty="0"/>
              <a:t>2</a:t>
            </a:r>
            <a:r>
              <a:rPr lang="en-US" sz="2200" b="1" baseline="30000" dirty="0"/>
              <a:t>nd</a:t>
            </a:r>
            <a:r>
              <a:rPr lang="en-US" sz="2200" b="1" dirty="0"/>
              <a:t> edition, </a:t>
            </a:r>
            <a:r>
              <a:rPr lang="en-US" sz="2200" b="1" dirty="0" smtClean="0"/>
              <a:t>Arlington</a:t>
            </a:r>
            <a:r>
              <a:rPr lang="en-US" sz="2200" b="1" dirty="0"/>
              <a:t>, VA: </a:t>
            </a:r>
            <a:endParaRPr lang="en-US" sz="2200" b="1" dirty="0" smtClean="0"/>
          </a:p>
          <a:p>
            <a:pPr marL="0" indent="0" algn="r">
              <a:buNone/>
            </a:pPr>
            <a:r>
              <a:rPr lang="en-US" sz="2200" b="1" dirty="0" smtClean="0"/>
              <a:t>Association </a:t>
            </a:r>
            <a:r>
              <a:rPr lang="en-US" sz="2200" b="1" dirty="0"/>
              <a:t>for Supervision and Curriculum Design., 2005, pp. 338-339</a:t>
            </a:r>
            <a:endParaRPr lang="en-US" sz="2200" dirty="0"/>
          </a:p>
          <a:p>
            <a:pPr marL="0" indent="0">
              <a:buNone/>
            </a:pPr>
            <a:endParaRPr lang="en-US" dirty="0"/>
          </a:p>
        </p:txBody>
      </p:sp>
    </p:spTree>
    <p:extLst>
      <p:ext uri="{BB962C8B-B14F-4D97-AF65-F5344CB8AC3E}">
        <p14:creationId xmlns:p14="http://schemas.microsoft.com/office/powerpoint/2010/main" val="37588263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core concepts?(2)</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b="1" dirty="0"/>
              <a:t>“Each </a:t>
            </a:r>
            <a:r>
              <a:rPr lang="en-US" b="1" dirty="0" smtClean="0"/>
              <a:t>[core concept] </a:t>
            </a:r>
            <a:r>
              <a:rPr lang="en-US" b="1" dirty="0"/>
              <a:t>is well tested, validated, and absolutely central to the discipline. Each integrates many different findings and has exceptionally broad explanatory scope. Each is the source of coherence for many key concepts, principles and even other theories in the discipline.”</a:t>
            </a:r>
            <a:endParaRPr lang="en-US" dirty="0"/>
          </a:p>
          <a:p>
            <a:pPr marL="0" indent="0" algn="r">
              <a:buNone/>
            </a:pPr>
            <a:r>
              <a:rPr lang="en-US" sz="2400" b="1" dirty="0" err="1"/>
              <a:t>Duschl</a:t>
            </a:r>
            <a:r>
              <a:rPr lang="en-US" sz="2400" b="1" dirty="0"/>
              <a:t>, R. A., </a:t>
            </a:r>
            <a:r>
              <a:rPr lang="en-US" sz="2400" b="1" dirty="0" err="1"/>
              <a:t>Schweingruber</a:t>
            </a:r>
            <a:r>
              <a:rPr lang="en-US" sz="2400" b="1" dirty="0"/>
              <a:t>, H. A. and </a:t>
            </a:r>
            <a:r>
              <a:rPr lang="en-US" sz="2400" b="1" dirty="0" err="1"/>
              <a:t>Shouse</a:t>
            </a:r>
            <a:r>
              <a:rPr lang="en-US" sz="2400" b="1" dirty="0"/>
              <a:t>, A. W.  (Editors).  (2007).  </a:t>
            </a:r>
            <a:r>
              <a:rPr lang="en-US" sz="2400" b="1" i="1" dirty="0" smtClean="0"/>
              <a:t>Taking </a:t>
            </a:r>
            <a:r>
              <a:rPr lang="en-US" sz="2400" b="1" i="1" dirty="0"/>
              <a:t>science to school:  Learning and teaching science in grades K-8</a:t>
            </a:r>
            <a:r>
              <a:rPr lang="en-US" sz="2400" b="1" dirty="0"/>
              <a:t>.  </a:t>
            </a:r>
            <a:r>
              <a:rPr lang="en-US" sz="2400" b="1" dirty="0" smtClean="0"/>
              <a:t>Washington</a:t>
            </a:r>
            <a:r>
              <a:rPr lang="en-US" sz="2400" b="1" dirty="0"/>
              <a:t>, DC: National Academies Press.</a:t>
            </a:r>
            <a:endParaRPr lang="en-US" sz="2400" dirty="0"/>
          </a:p>
          <a:p>
            <a:pPr marL="0" indent="0">
              <a:buNone/>
            </a:pPr>
            <a:endParaRPr lang="en-US" dirty="0"/>
          </a:p>
        </p:txBody>
      </p:sp>
    </p:spTree>
    <p:extLst>
      <p:ext uri="{BB962C8B-B14F-4D97-AF65-F5344CB8AC3E}">
        <p14:creationId xmlns:p14="http://schemas.microsoft.com/office/powerpoint/2010/main" val="20438435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My “definition of “core concepts”</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4400" dirty="0" smtClean="0"/>
              <a:t>For me core concepts are what I want students to remember in five years, even if they have forgotten some or all of the </a:t>
            </a:r>
            <a:r>
              <a:rPr lang="en-US" sz="4400" dirty="0" smtClean="0">
                <a:solidFill>
                  <a:srgbClr val="000000"/>
                </a:solidFill>
              </a:rPr>
              <a:t>details.</a:t>
            </a:r>
            <a:endParaRPr lang="en-US" b="1" i="1" dirty="0">
              <a:solidFill>
                <a:srgbClr val="000000"/>
              </a:solidFill>
            </a:endParaRPr>
          </a:p>
          <a:p>
            <a:pPr marL="0" indent="0" algn="ctr">
              <a:buNone/>
            </a:pPr>
            <a:endParaRPr lang="en-US" dirty="0"/>
          </a:p>
        </p:txBody>
      </p:sp>
    </p:spTree>
    <p:extLst>
      <p:ext uri="{BB962C8B-B14F-4D97-AF65-F5344CB8AC3E}">
        <p14:creationId xmlns:p14="http://schemas.microsoft.com/office/powerpoint/2010/main" val="32311622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811564">
            <a:off x="989890" y="2384000"/>
            <a:ext cx="7878256" cy="1938992"/>
          </a:xfrm>
          <a:prstGeom prst="rect">
            <a:avLst/>
          </a:prstGeom>
          <a:noFill/>
        </p:spPr>
        <p:txBody>
          <a:bodyPr wrap="square" rtlCol="0">
            <a:spAutoFit/>
          </a:bodyPr>
          <a:lstStyle/>
          <a:p>
            <a:pPr algn="ctr"/>
            <a:r>
              <a:rPr lang="en-US" sz="6000" b="1" i="1" dirty="0" smtClean="0">
                <a:solidFill>
                  <a:srgbClr val="FF0000"/>
                </a:solidFill>
              </a:rPr>
              <a:t>What are the core concepts of physiology?</a:t>
            </a:r>
            <a:endParaRPr lang="en-US" sz="6000" b="1" i="1" dirty="0">
              <a:solidFill>
                <a:srgbClr val="FF0000"/>
              </a:solidFill>
            </a:endParaRPr>
          </a:p>
        </p:txBody>
      </p:sp>
    </p:spTree>
    <p:extLst>
      <p:ext uri="{BB962C8B-B14F-4D97-AF65-F5344CB8AC3E}">
        <p14:creationId xmlns:p14="http://schemas.microsoft.com/office/powerpoint/2010/main" val="402418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Conceptual Assessment in Biology</a:t>
            </a:r>
            <a:br>
              <a:rPr lang="en-US" b="1" dirty="0" smtClean="0"/>
            </a:br>
            <a:r>
              <a:rPr lang="en-US" b="1" dirty="0" smtClean="0"/>
              <a:t>(sponsored by NSF)</a:t>
            </a:r>
            <a:endParaRPr lang="en-US" b="1" dirty="0"/>
          </a:p>
        </p:txBody>
      </p:sp>
      <p:sp>
        <p:nvSpPr>
          <p:cNvPr id="3" name="Content Placeholder 2"/>
          <p:cNvSpPr>
            <a:spLocks noGrp="1"/>
          </p:cNvSpPr>
          <p:nvPr>
            <p:ph idx="1"/>
          </p:nvPr>
        </p:nvSpPr>
        <p:spPr>
          <a:xfrm>
            <a:off x="289667" y="1600200"/>
            <a:ext cx="8522887" cy="4525963"/>
          </a:xfrm>
        </p:spPr>
        <p:txBody>
          <a:bodyPr>
            <a:normAutofit lnSpcReduction="10000"/>
          </a:bodyPr>
          <a:lstStyle/>
          <a:p>
            <a:r>
              <a:rPr lang="en-US" dirty="0" smtClean="0"/>
              <a:t>Three meetings were held over a three year period.</a:t>
            </a:r>
          </a:p>
          <a:p>
            <a:r>
              <a:rPr lang="en-US" dirty="0" smtClean="0"/>
              <a:t>First meeting brought together 24 biologist from a WIDE variety of disciplines (A-Z almost)</a:t>
            </a:r>
          </a:p>
          <a:p>
            <a:r>
              <a:rPr lang="en-US" dirty="0" smtClean="0"/>
              <a:t>We immediately agreed that before talking about </a:t>
            </a:r>
            <a:r>
              <a:rPr lang="en-US" b="1" i="1" u="sng" dirty="0" smtClean="0"/>
              <a:t>how to do assess</a:t>
            </a:r>
            <a:r>
              <a:rPr lang="en-US" dirty="0" smtClean="0"/>
              <a:t>ment we had to know </a:t>
            </a:r>
            <a:r>
              <a:rPr lang="en-US" b="1" i="1" u="sng" dirty="0" smtClean="0"/>
              <a:t>what we wanted assessed</a:t>
            </a:r>
            <a:r>
              <a:rPr lang="en-US" dirty="0" smtClean="0"/>
              <a:t>!</a:t>
            </a:r>
          </a:p>
          <a:p>
            <a:r>
              <a:rPr lang="en-US" dirty="0" smtClean="0"/>
              <a:t>So we decided to take as much time as needed to generate a list of </a:t>
            </a:r>
            <a:r>
              <a:rPr lang="en-US" b="1" i="1" u="sng" dirty="0" smtClean="0"/>
              <a:t>core concepts </a:t>
            </a:r>
            <a:r>
              <a:rPr lang="en-US" dirty="0" smtClean="0"/>
              <a:t>in biology.</a:t>
            </a:r>
            <a:endParaRPr lang="en-US" dirty="0"/>
          </a:p>
        </p:txBody>
      </p:sp>
    </p:spTree>
    <p:extLst>
      <p:ext uri="{BB962C8B-B14F-4D97-AF65-F5344CB8AC3E}">
        <p14:creationId xmlns:p14="http://schemas.microsoft.com/office/powerpoint/2010/main" val="3753862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Medical Center and Chicago</a:t>
            </a:r>
            <a:endParaRPr lang="en-US" b="1" dirty="0"/>
          </a:p>
        </p:txBody>
      </p:sp>
      <p:pic>
        <p:nvPicPr>
          <p:cNvPr id="4" name="Content Placeholder 3" descr="unnamed-2.jpg"/>
          <p:cNvPicPr>
            <a:picLocks noGrp="1" noChangeAspect="1"/>
          </p:cNvPicPr>
          <p:nvPr>
            <p:ph idx="1"/>
          </p:nvPr>
        </p:nvPicPr>
        <p:blipFill>
          <a:blip r:embed="rId2">
            <a:extLst>
              <a:ext uri="{28A0092B-C50C-407E-A947-70E740481C1C}">
                <a14:useLocalDpi xmlns:a14="http://schemas.microsoft.com/office/drawing/2010/main" val="0"/>
              </a:ext>
            </a:extLst>
          </a:blip>
          <a:srcRect l="5097" r="5097"/>
          <a:stretch>
            <a:fillRect/>
          </a:stretch>
        </p:blipFill>
        <p:spPr>
          <a:xfrm>
            <a:off x="501650" y="1600200"/>
            <a:ext cx="8229600" cy="4525963"/>
          </a:xfrm>
        </p:spPr>
      </p:pic>
      <p:sp>
        <p:nvSpPr>
          <p:cNvPr id="3" name="TextBox 2"/>
          <p:cNvSpPr txBox="1"/>
          <p:nvPr/>
        </p:nvSpPr>
        <p:spPr>
          <a:xfrm>
            <a:off x="3544836" y="1624381"/>
            <a:ext cx="1713730" cy="584776"/>
          </a:xfrm>
          <a:prstGeom prst="rect">
            <a:avLst/>
          </a:prstGeom>
          <a:solidFill>
            <a:schemeClr val="bg1"/>
          </a:solidFill>
        </p:spPr>
        <p:txBody>
          <a:bodyPr wrap="square" rtlCol="0">
            <a:spAutoFit/>
          </a:bodyPr>
          <a:lstStyle/>
          <a:p>
            <a:r>
              <a:rPr lang="en-US" sz="3200" b="1" dirty="0" smtClean="0">
                <a:solidFill>
                  <a:srgbClr val="FF0000"/>
                </a:solidFill>
              </a:rPr>
              <a:t>Chicago!</a:t>
            </a:r>
            <a:endParaRPr lang="en-US" sz="3200" b="1" dirty="0">
              <a:solidFill>
                <a:srgbClr val="FF0000"/>
              </a:solidFill>
            </a:endParaRPr>
          </a:p>
        </p:txBody>
      </p:sp>
      <p:sp>
        <p:nvSpPr>
          <p:cNvPr id="5" name="TextBox 4"/>
          <p:cNvSpPr txBox="1"/>
          <p:nvPr/>
        </p:nvSpPr>
        <p:spPr>
          <a:xfrm>
            <a:off x="5840815" y="3272557"/>
            <a:ext cx="2459251" cy="584776"/>
          </a:xfrm>
          <a:prstGeom prst="rect">
            <a:avLst/>
          </a:prstGeom>
          <a:solidFill>
            <a:srgbClr val="FFFFFF"/>
          </a:solidFill>
          <a:ln>
            <a:noFill/>
          </a:ln>
        </p:spPr>
        <p:txBody>
          <a:bodyPr wrap="square" rtlCol="0">
            <a:spAutoFit/>
          </a:bodyPr>
          <a:lstStyle/>
          <a:p>
            <a:r>
              <a:rPr lang="en-US" sz="3200" b="1" dirty="0" smtClean="0">
                <a:solidFill>
                  <a:srgbClr val="FF0000"/>
                </a:solidFill>
              </a:rPr>
              <a:t>New hospital</a:t>
            </a:r>
            <a:endParaRPr lang="en-US" sz="3200" b="1" dirty="0">
              <a:solidFill>
                <a:srgbClr val="FF0000"/>
              </a:solidFill>
            </a:endParaRPr>
          </a:p>
        </p:txBody>
      </p:sp>
      <p:cxnSp>
        <p:nvCxnSpPr>
          <p:cNvPr id="7" name="Curved Connector 6"/>
          <p:cNvCxnSpPr/>
          <p:nvPr/>
        </p:nvCxnSpPr>
        <p:spPr>
          <a:xfrm rot="10800000" flipV="1">
            <a:off x="6025700" y="3857333"/>
            <a:ext cx="1140248" cy="713122"/>
          </a:xfrm>
          <a:prstGeom prst="curvedConnector3">
            <a:avLst>
              <a:gd name="adj1" fmla="val -2846"/>
            </a:avLst>
          </a:prstGeom>
          <a:ln w="5715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0208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Conceptual Assessment in Biology</a:t>
            </a:r>
            <a:br>
              <a:rPr lang="en-US" b="1" dirty="0" smtClean="0"/>
            </a:br>
            <a:r>
              <a:rPr lang="en-US" b="1" dirty="0" smtClean="0"/>
              <a:t>(sponsored by NSF)</a:t>
            </a:r>
            <a:endParaRPr lang="en-US" b="1" dirty="0"/>
          </a:p>
        </p:txBody>
      </p:sp>
      <p:sp>
        <p:nvSpPr>
          <p:cNvPr id="3" name="Content Placeholder 2"/>
          <p:cNvSpPr>
            <a:spLocks noGrp="1"/>
          </p:cNvSpPr>
          <p:nvPr>
            <p:ph idx="1"/>
          </p:nvPr>
        </p:nvSpPr>
        <p:spPr/>
        <p:txBody>
          <a:bodyPr>
            <a:normAutofit/>
          </a:bodyPr>
          <a:lstStyle/>
          <a:p>
            <a:r>
              <a:rPr lang="en-US" dirty="0" smtClean="0"/>
              <a:t>To the surprise and amazement of all of us it took us not more than 1 hour to reach agreement on a list 8 core concepts!</a:t>
            </a:r>
          </a:p>
          <a:p>
            <a:r>
              <a:rPr lang="en-US" dirty="0" smtClean="0"/>
              <a:t>We did acknowledge that different disciplines emphasize different core concepts to a varying extent.</a:t>
            </a:r>
          </a:p>
          <a:p>
            <a:pPr lvl="1"/>
            <a:r>
              <a:rPr lang="en-US" dirty="0" smtClean="0"/>
              <a:t>Physiology emphasizes a slightly different set of concepts than does biochemistry or anatomy.</a:t>
            </a:r>
            <a:endParaRPr lang="en-US" dirty="0"/>
          </a:p>
        </p:txBody>
      </p:sp>
    </p:spTree>
    <p:extLst>
      <p:ext uri="{BB962C8B-B14F-4D97-AF65-F5344CB8AC3E}">
        <p14:creationId xmlns:p14="http://schemas.microsoft.com/office/powerpoint/2010/main" val="15822262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“Big ideas” in biology (edited)</a:t>
            </a:r>
            <a:endParaRPr lang="en-US" b="1"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a:t>Living organisms are </a:t>
            </a:r>
            <a:r>
              <a:rPr lang="en-US" b="1" i="1" dirty="0"/>
              <a:t>causal mechanisms </a:t>
            </a:r>
            <a:r>
              <a:rPr lang="en-US" dirty="0"/>
              <a:t>. . .  </a:t>
            </a:r>
          </a:p>
          <a:p>
            <a:pPr marL="0" indent="0">
              <a:buNone/>
            </a:pPr>
            <a:r>
              <a:rPr lang="en-US" dirty="0"/>
              <a:t>2. 	The </a:t>
            </a:r>
            <a:r>
              <a:rPr lang="en-US" b="1" i="1" dirty="0"/>
              <a:t>cell</a:t>
            </a:r>
            <a:r>
              <a:rPr lang="en-US" dirty="0"/>
              <a:t> is the basic unit of life.</a:t>
            </a:r>
          </a:p>
          <a:p>
            <a:pPr marL="0" indent="0">
              <a:buNone/>
            </a:pPr>
            <a:r>
              <a:rPr lang="en-US" dirty="0"/>
              <a:t>3.	</a:t>
            </a:r>
            <a:r>
              <a:rPr lang="en-US" b="1" i="1" dirty="0"/>
              <a:t> Information </a:t>
            </a:r>
            <a:r>
              <a:rPr lang="en-US" dirty="0"/>
              <a:t>flow . . . . </a:t>
            </a:r>
          </a:p>
          <a:p>
            <a:pPr marL="514350" indent="-514350">
              <a:buAutoNum type="arabicPeriod" startAt="4"/>
            </a:pPr>
            <a:r>
              <a:rPr lang="en-US" dirty="0"/>
              <a:t>Transformations of </a:t>
            </a:r>
            <a:r>
              <a:rPr lang="en-US" b="1" i="1" dirty="0"/>
              <a:t>matter and energy </a:t>
            </a:r>
          </a:p>
          <a:p>
            <a:pPr marL="0" indent="0">
              <a:buNone/>
            </a:pPr>
            <a:r>
              <a:rPr lang="en-US" dirty="0"/>
              <a:t>5.	</a:t>
            </a:r>
            <a:r>
              <a:rPr lang="en-US" b="1" i="1" dirty="0"/>
              <a:t>Homeostasis</a:t>
            </a:r>
            <a:r>
              <a:rPr lang="en-US" dirty="0"/>
              <a:t> (and “stability”) </a:t>
            </a:r>
          </a:p>
          <a:p>
            <a:pPr marL="0" indent="0">
              <a:buNone/>
            </a:pPr>
            <a:r>
              <a:rPr lang="en-US" dirty="0"/>
              <a:t>6.	. . . </a:t>
            </a:r>
            <a:r>
              <a:rPr lang="en-US" b="1" i="1" dirty="0"/>
              <a:t>structure and function </a:t>
            </a:r>
            <a:r>
              <a:rPr lang="en-US" dirty="0"/>
              <a:t>. . . </a:t>
            </a:r>
          </a:p>
          <a:p>
            <a:pPr marL="0" indent="0">
              <a:buNone/>
            </a:pPr>
            <a:r>
              <a:rPr lang="en-US" dirty="0"/>
              <a:t>7. </a:t>
            </a:r>
            <a:r>
              <a:rPr lang="en-US" b="1" i="1" dirty="0"/>
              <a:t>	Evolution </a:t>
            </a:r>
            <a:r>
              <a:rPr lang="en-US" dirty="0"/>
              <a:t>. . . . </a:t>
            </a:r>
          </a:p>
          <a:p>
            <a:pPr marL="0" indent="0">
              <a:buNone/>
            </a:pPr>
            <a:r>
              <a:rPr lang="en-US" dirty="0"/>
              <a:t>8. All life exists [in] an </a:t>
            </a:r>
            <a:r>
              <a:rPr lang="en-US" b="1" i="1" dirty="0"/>
              <a:t>ecosystem</a:t>
            </a:r>
            <a:r>
              <a:rPr lang="en-US" dirty="0"/>
              <a:t> . . . . </a:t>
            </a:r>
            <a:endParaRPr lang="en-US" dirty="0" smtClean="0"/>
          </a:p>
          <a:p>
            <a:pPr marL="0" indent="0" algn="r">
              <a:buNone/>
            </a:pPr>
            <a:r>
              <a:rPr lang="en-US" sz="2200" dirty="0" smtClean="0"/>
              <a:t>From 2</a:t>
            </a:r>
            <a:r>
              <a:rPr lang="en-US" sz="2200" baseline="30000" dirty="0" smtClean="0"/>
              <a:t>nd</a:t>
            </a:r>
            <a:r>
              <a:rPr lang="en-US" sz="2200" dirty="0" smtClean="0"/>
              <a:t> CAB workshop (Michael and McFarland, 2008)</a:t>
            </a:r>
            <a:endParaRPr lang="en-US" sz="2200" dirty="0"/>
          </a:p>
          <a:p>
            <a:pPr marL="0" indent="0">
              <a:buNone/>
            </a:pPr>
            <a:endParaRPr lang="en-US" dirty="0"/>
          </a:p>
        </p:txBody>
      </p:sp>
    </p:spTree>
    <p:extLst>
      <p:ext uri="{BB962C8B-B14F-4D97-AF65-F5344CB8AC3E}">
        <p14:creationId xmlns:p14="http://schemas.microsoft.com/office/powerpoint/2010/main" val="16350961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did we determine the core concepts of physiology?</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86693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ating core concepts o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22" y="609551"/>
            <a:ext cx="7370372" cy="5600773"/>
          </a:xfrm>
          <a:prstGeom prst="rect">
            <a:avLst/>
          </a:prstGeom>
        </p:spPr>
      </p:pic>
    </p:spTree>
    <p:extLst>
      <p:ext uri="{BB962C8B-B14F-4D97-AF65-F5344CB8AC3E}">
        <p14:creationId xmlns:p14="http://schemas.microsoft.com/office/powerpoint/2010/main" val="23032380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t>
            </a:r>
            <a:r>
              <a:rPr lang="en-US" b="1" dirty="0" smtClean="0"/>
              <a:t>he core concepts of physiology:</a:t>
            </a:r>
            <a:br>
              <a:rPr lang="en-US" b="1" dirty="0" smtClean="0"/>
            </a:br>
            <a:r>
              <a:rPr lang="en-US" b="1" dirty="0" smtClean="0"/>
              <a:t>Ranking by diverse faculty</a:t>
            </a:r>
            <a:endParaRPr lang="en-US" b="1" dirty="0"/>
          </a:p>
        </p:txBody>
      </p:sp>
      <p:sp>
        <p:nvSpPr>
          <p:cNvPr id="3" name="Content Placeholder 2"/>
          <p:cNvSpPr>
            <a:spLocks noGrp="1"/>
          </p:cNvSpPr>
          <p:nvPr>
            <p:ph idx="1"/>
          </p:nvPr>
        </p:nvSpPr>
        <p:spPr>
          <a:xfrm>
            <a:off x="295350" y="1600200"/>
            <a:ext cx="9144000" cy="4525963"/>
          </a:xfrm>
        </p:spPr>
        <p:txBody>
          <a:bodyPr>
            <a:normAutofit/>
          </a:bodyPr>
          <a:lstStyle/>
          <a:p>
            <a:pPr marL="0" indent="0">
              <a:buNone/>
            </a:pPr>
            <a:r>
              <a:rPr lang="en-US" sz="2800" dirty="0" smtClean="0"/>
              <a:t>Causality (14)						Homeostasis (1)</a:t>
            </a:r>
          </a:p>
          <a:p>
            <a:pPr marL="0" indent="0">
              <a:buNone/>
            </a:pPr>
            <a:r>
              <a:rPr lang="en-US" sz="2800" dirty="0" smtClean="0"/>
              <a:t>Cell-cell communications (3)		Interdependence  (4)</a:t>
            </a:r>
          </a:p>
          <a:p>
            <a:pPr marL="0" indent="0">
              <a:buNone/>
            </a:pPr>
            <a:r>
              <a:rPr lang="en-US" sz="2800" dirty="0" smtClean="0"/>
              <a:t>Cell membrane	(1)					Levels of organization (12)</a:t>
            </a:r>
          </a:p>
          <a:p>
            <a:pPr marL="0" indent="0">
              <a:buNone/>
            </a:pPr>
            <a:r>
              <a:rPr lang="en-US" sz="2800" dirty="0" smtClean="0"/>
              <a:t>Cell theory (9)						Mass balance (13)</a:t>
            </a:r>
          </a:p>
          <a:p>
            <a:pPr marL="0" indent="0">
              <a:buNone/>
            </a:pPr>
            <a:r>
              <a:rPr lang="en-US" sz="2800" dirty="0" smtClean="0"/>
              <a:t>Energy (6)							Physics/chemistry (10)</a:t>
            </a:r>
          </a:p>
          <a:p>
            <a:pPr marL="0" indent="0">
              <a:buNone/>
            </a:pPr>
            <a:r>
              <a:rPr lang="en-US" sz="2800" dirty="0" smtClean="0"/>
              <a:t>Evolution	 (15)						Scientific reasoning (8)</a:t>
            </a:r>
          </a:p>
          <a:p>
            <a:pPr marL="0" indent="0">
              <a:buNone/>
            </a:pPr>
            <a:r>
              <a:rPr lang="en-US" sz="2800" dirty="0" smtClean="0"/>
              <a:t>Flow down gradients (5)			Structure/function (7)</a:t>
            </a:r>
          </a:p>
          <a:p>
            <a:pPr marL="0" indent="0">
              <a:buNone/>
            </a:pPr>
            <a:r>
              <a:rPr lang="en-US" sz="2800" dirty="0" smtClean="0"/>
              <a:t>Genes to proteins (11)</a:t>
            </a:r>
            <a:endParaRPr lang="en-US" sz="2800" dirty="0"/>
          </a:p>
        </p:txBody>
      </p:sp>
      <p:sp>
        <p:nvSpPr>
          <p:cNvPr id="6" name="TextBox 5"/>
          <p:cNvSpPr txBox="1"/>
          <p:nvPr/>
        </p:nvSpPr>
        <p:spPr>
          <a:xfrm>
            <a:off x="5957773" y="5180811"/>
            <a:ext cx="3186227" cy="369332"/>
          </a:xfrm>
          <a:prstGeom prst="rect">
            <a:avLst/>
          </a:prstGeom>
          <a:noFill/>
        </p:spPr>
        <p:txBody>
          <a:bodyPr wrap="square" rtlCol="0">
            <a:spAutoFit/>
          </a:bodyPr>
          <a:lstStyle/>
          <a:p>
            <a:pPr algn="r"/>
            <a:r>
              <a:rPr lang="en-US" dirty="0" smtClean="0"/>
              <a:t>(Michael and McFarland, 2011)</a:t>
            </a:r>
            <a:endParaRPr lang="en-US" dirty="0"/>
          </a:p>
        </p:txBody>
      </p:sp>
    </p:spTree>
    <p:extLst>
      <p:ext uri="{BB962C8B-B14F-4D97-AF65-F5344CB8AC3E}">
        <p14:creationId xmlns:p14="http://schemas.microsoft.com/office/powerpoint/2010/main" val="8964768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t>
            </a:r>
            <a:r>
              <a:rPr lang="en-US" b="1" dirty="0" smtClean="0"/>
              <a:t>he core concepts of physiology:</a:t>
            </a:r>
            <a:br>
              <a:rPr lang="en-US" b="1" dirty="0" smtClean="0"/>
            </a:br>
            <a:r>
              <a:rPr lang="en-US" b="1" dirty="0" smtClean="0"/>
              <a:t>Ranking by diverse faculty</a:t>
            </a:r>
            <a:endParaRPr lang="en-US" b="1" dirty="0"/>
          </a:p>
        </p:txBody>
      </p:sp>
      <p:sp>
        <p:nvSpPr>
          <p:cNvPr id="3" name="Content Placeholder 2"/>
          <p:cNvSpPr>
            <a:spLocks noGrp="1"/>
          </p:cNvSpPr>
          <p:nvPr>
            <p:ph idx="1"/>
          </p:nvPr>
        </p:nvSpPr>
        <p:spPr>
          <a:xfrm>
            <a:off x="295350" y="1600200"/>
            <a:ext cx="9144000" cy="4525963"/>
          </a:xfrm>
        </p:spPr>
        <p:txBody>
          <a:bodyPr>
            <a:normAutofit/>
          </a:bodyPr>
          <a:lstStyle/>
          <a:p>
            <a:pPr marL="0" indent="0">
              <a:buNone/>
            </a:pPr>
            <a:r>
              <a:rPr lang="en-US" sz="2800" dirty="0" smtClean="0"/>
              <a:t>Causality (14)						</a:t>
            </a:r>
            <a:r>
              <a:rPr lang="en-US" sz="2800" b="1" dirty="0" smtClean="0">
                <a:solidFill>
                  <a:srgbClr val="FF0000"/>
                </a:solidFill>
              </a:rPr>
              <a:t>Homeostasis (1)</a:t>
            </a:r>
          </a:p>
          <a:p>
            <a:pPr marL="0" indent="0">
              <a:buNone/>
            </a:pPr>
            <a:r>
              <a:rPr lang="en-US" sz="2800" b="1" dirty="0" smtClean="0">
                <a:solidFill>
                  <a:srgbClr val="FF0000"/>
                </a:solidFill>
              </a:rPr>
              <a:t>Cell-cell communications (3)</a:t>
            </a:r>
            <a:r>
              <a:rPr lang="en-US" sz="2800" dirty="0" smtClean="0"/>
              <a:t>	</a:t>
            </a:r>
            <a:r>
              <a:rPr lang="en-US" sz="2800" b="1" dirty="0" smtClean="0">
                <a:solidFill>
                  <a:srgbClr val="FF0000"/>
                </a:solidFill>
              </a:rPr>
              <a:t>Interdependence  (4)</a:t>
            </a:r>
          </a:p>
          <a:p>
            <a:pPr marL="0" indent="0">
              <a:buNone/>
            </a:pPr>
            <a:r>
              <a:rPr lang="en-US" sz="2800" b="1" dirty="0" smtClean="0">
                <a:solidFill>
                  <a:srgbClr val="FF0000"/>
                </a:solidFill>
              </a:rPr>
              <a:t>Cell membrane	(1)	</a:t>
            </a:r>
            <a:r>
              <a:rPr lang="en-US" sz="2800" dirty="0" smtClean="0"/>
              <a:t>				Levels of organization (12)</a:t>
            </a:r>
          </a:p>
          <a:p>
            <a:pPr marL="0" indent="0">
              <a:buNone/>
            </a:pPr>
            <a:r>
              <a:rPr lang="en-US" sz="2800" dirty="0" smtClean="0"/>
              <a:t>Cell theory (9)						Mass balance (13)</a:t>
            </a:r>
          </a:p>
          <a:p>
            <a:pPr marL="0" indent="0">
              <a:buNone/>
            </a:pPr>
            <a:r>
              <a:rPr lang="en-US" sz="2800" dirty="0" smtClean="0"/>
              <a:t>Energy (6)							Physics/chemistry (10)</a:t>
            </a:r>
          </a:p>
          <a:p>
            <a:pPr marL="0" indent="0">
              <a:buNone/>
            </a:pPr>
            <a:r>
              <a:rPr lang="en-US" sz="2800" dirty="0" smtClean="0"/>
              <a:t>Evolution	 (15)						Scientific reasoning (8)</a:t>
            </a:r>
          </a:p>
          <a:p>
            <a:pPr marL="0" indent="0">
              <a:buNone/>
            </a:pPr>
            <a:r>
              <a:rPr lang="en-US" sz="2800" b="1" dirty="0" smtClean="0">
                <a:solidFill>
                  <a:srgbClr val="FF0000"/>
                </a:solidFill>
              </a:rPr>
              <a:t>Flow down gradients (5)</a:t>
            </a:r>
            <a:r>
              <a:rPr lang="en-US" sz="2800" dirty="0" smtClean="0"/>
              <a:t>			Structure/function (7)</a:t>
            </a:r>
          </a:p>
          <a:p>
            <a:pPr marL="0" indent="0">
              <a:buNone/>
            </a:pPr>
            <a:r>
              <a:rPr lang="en-US" sz="2800" dirty="0" smtClean="0"/>
              <a:t>Genes to proteins (11)</a:t>
            </a:r>
            <a:endParaRPr lang="en-US" sz="2800" dirty="0"/>
          </a:p>
        </p:txBody>
      </p:sp>
      <p:sp>
        <p:nvSpPr>
          <p:cNvPr id="6" name="TextBox 5"/>
          <p:cNvSpPr txBox="1"/>
          <p:nvPr/>
        </p:nvSpPr>
        <p:spPr>
          <a:xfrm>
            <a:off x="5957773" y="5180811"/>
            <a:ext cx="3186227" cy="369332"/>
          </a:xfrm>
          <a:prstGeom prst="rect">
            <a:avLst/>
          </a:prstGeom>
          <a:noFill/>
        </p:spPr>
        <p:txBody>
          <a:bodyPr wrap="square" rtlCol="0">
            <a:spAutoFit/>
          </a:bodyPr>
          <a:lstStyle/>
          <a:p>
            <a:pPr algn="r"/>
            <a:r>
              <a:rPr lang="en-US" dirty="0" smtClean="0"/>
              <a:t>(Michael and McFarland, 2011)</a:t>
            </a:r>
            <a:endParaRPr lang="en-US" dirty="0"/>
          </a:p>
        </p:txBody>
      </p:sp>
    </p:spTree>
    <p:extLst>
      <p:ext uri="{BB962C8B-B14F-4D97-AF65-F5344CB8AC3E}">
        <p14:creationId xmlns:p14="http://schemas.microsoft.com/office/powerpoint/2010/main" val="15544052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t>
            </a:r>
            <a:r>
              <a:rPr lang="en-US" b="1" dirty="0" smtClean="0"/>
              <a:t>he core concepts of physiology</a:t>
            </a:r>
            <a:br>
              <a:rPr lang="en-US" b="1" dirty="0" smtClean="0"/>
            </a:br>
            <a:r>
              <a:rPr lang="en-US" b="1" dirty="0" smtClean="0"/>
              <a:t>being expanded by CAP</a:t>
            </a:r>
            <a:endParaRPr lang="en-US" b="1" dirty="0"/>
          </a:p>
        </p:txBody>
      </p:sp>
      <p:sp>
        <p:nvSpPr>
          <p:cNvPr id="3" name="Content Placeholder 2"/>
          <p:cNvSpPr>
            <a:spLocks noGrp="1"/>
          </p:cNvSpPr>
          <p:nvPr>
            <p:ph idx="1"/>
          </p:nvPr>
        </p:nvSpPr>
        <p:spPr>
          <a:xfrm>
            <a:off x="295350" y="1600200"/>
            <a:ext cx="9144000" cy="4525963"/>
          </a:xfrm>
        </p:spPr>
        <p:txBody>
          <a:bodyPr>
            <a:normAutofit/>
          </a:bodyPr>
          <a:lstStyle/>
          <a:p>
            <a:pPr marL="0" indent="0">
              <a:buNone/>
            </a:pPr>
            <a:r>
              <a:rPr lang="en-US" sz="1800" dirty="0" smtClean="0"/>
              <a:t>Causality (14)</a:t>
            </a:r>
            <a:r>
              <a:rPr lang="en-US" sz="2800" dirty="0" smtClean="0"/>
              <a:t>								</a:t>
            </a:r>
            <a:r>
              <a:rPr lang="en-US" sz="2800" b="1" i="1" u="sng" dirty="0" smtClean="0">
                <a:solidFill>
                  <a:srgbClr val="FF0000"/>
                </a:solidFill>
              </a:rPr>
              <a:t>Homeostasis (1)</a:t>
            </a:r>
          </a:p>
          <a:p>
            <a:pPr marL="0" indent="0">
              <a:buNone/>
            </a:pPr>
            <a:r>
              <a:rPr lang="en-US" sz="2800" b="1" i="1" u="sng" dirty="0" smtClean="0">
                <a:solidFill>
                  <a:srgbClr val="FF0000"/>
                </a:solidFill>
              </a:rPr>
              <a:t>Cell-cell communications (3)</a:t>
            </a:r>
            <a:r>
              <a:rPr lang="en-US" sz="2800" dirty="0" smtClean="0"/>
              <a:t>	</a:t>
            </a:r>
            <a:r>
              <a:rPr lang="en-US" sz="1800" b="1" dirty="0" smtClean="0">
                <a:solidFill>
                  <a:srgbClr val="FF0000"/>
                </a:solidFill>
              </a:rPr>
              <a:t>Interdependence  (4)</a:t>
            </a:r>
          </a:p>
          <a:p>
            <a:pPr marL="0" indent="0">
              <a:buNone/>
            </a:pPr>
            <a:r>
              <a:rPr lang="en-US" sz="1800" b="1" dirty="0" smtClean="0">
                <a:solidFill>
                  <a:srgbClr val="FF0000"/>
                </a:solidFill>
              </a:rPr>
              <a:t>Cell membrane	(1)</a:t>
            </a:r>
            <a:r>
              <a:rPr lang="en-US" sz="2800" b="1" dirty="0" smtClean="0">
                <a:solidFill>
                  <a:srgbClr val="FF0000"/>
                </a:solidFill>
              </a:rPr>
              <a:t>	</a:t>
            </a:r>
            <a:r>
              <a:rPr lang="en-US" sz="2800" dirty="0" smtClean="0"/>
              <a:t>					</a:t>
            </a:r>
            <a:r>
              <a:rPr lang="en-US" sz="1800" dirty="0" smtClean="0"/>
              <a:t>Levels of organization (12)</a:t>
            </a:r>
          </a:p>
          <a:p>
            <a:pPr marL="0" indent="0">
              <a:buNone/>
            </a:pPr>
            <a:r>
              <a:rPr lang="en-US" sz="1800" dirty="0" smtClean="0"/>
              <a:t>Cell theory (9)								Mass balance (13)</a:t>
            </a:r>
          </a:p>
          <a:p>
            <a:pPr marL="0" indent="0">
              <a:buNone/>
            </a:pPr>
            <a:r>
              <a:rPr lang="en-US" sz="1800" dirty="0" smtClean="0"/>
              <a:t>Energy (6)								Physics/chemistry (10)</a:t>
            </a:r>
          </a:p>
          <a:p>
            <a:pPr marL="0" indent="0">
              <a:buNone/>
            </a:pPr>
            <a:r>
              <a:rPr lang="en-US" sz="1800" dirty="0" smtClean="0"/>
              <a:t>Evolution	 (15)		</a:t>
            </a:r>
            <a:r>
              <a:rPr lang="en-US" sz="2800" dirty="0" smtClean="0"/>
              <a:t>						</a:t>
            </a:r>
            <a:r>
              <a:rPr lang="en-US" sz="1800" dirty="0" smtClean="0"/>
              <a:t>Scientific reasoning (8)</a:t>
            </a:r>
          </a:p>
          <a:p>
            <a:pPr marL="0" indent="0">
              <a:buNone/>
            </a:pPr>
            <a:r>
              <a:rPr lang="en-US" sz="2800" b="1" i="1" u="sng" dirty="0" smtClean="0">
                <a:solidFill>
                  <a:srgbClr val="FF0000"/>
                </a:solidFill>
              </a:rPr>
              <a:t>Flow down gradients (5)</a:t>
            </a:r>
            <a:r>
              <a:rPr lang="en-US" sz="2800" b="1" i="1" u="sng" dirty="0" smtClean="0"/>
              <a:t>	</a:t>
            </a:r>
            <a:r>
              <a:rPr lang="en-US" sz="2800" dirty="0" smtClean="0"/>
              <a:t>		</a:t>
            </a:r>
            <a:r>
              <a:rPr lang="en-US" sz="1800" dirty="0" smtClean="0"/>
              <a:t>Structure/function (7)</a:t>
            </a:r>
          </a:p>
          <a:p>
            <a:pPr marL="0" indent="0">
              <a:buNone/>
            </a:pPr>
            <a:r>
              <a:rPr lang="en-US" sz="1800" dirty="0" smtClean="0"/>
              <a:t>Genes to proteins (11)</a:t>
            </a:r>
            <a:endParaRPr lang="en-US" sz="1800" dirty="0"/>
          </a:p>
        </p:txBody>
      </p:sp>
      <p:sp>
        <p:nvSpPr>
          <p:cNvPr id="7" name="TextBox 6"/>
          <p:cNvSpPr txBox="1"/>
          <p:nvPr/>
        </p:nvSpPr>
        <p:spPr>
          <a:xfrm>
            <a:off x="5957773" y="5180811"/>
            <a:ext cx="3186227" cy="369332"/>
          </a:xfrm>
          <a:prstGeom prst="rect">
            <a:avLst/>
          </a:prstGeom>
          <a:noFill/>
        </p:spPr>
        <p:txBody>
          <a:bodyPr wrap="square" rtlCol="0">
            <a:spAutoFit/>
          </a:bodyPr>
          <a:lstStyle/>
          <a:p>
            <a:pPr algn="r"/>
            <a:r>
              <a:rPr lang="en-US" dirty="0" smtClean="0"/>
              <a:t>(Michael and McFarland, 2011)</a:t>
            </a:r>
            <a:endParaRPr lang="en-US" dirty="0"/>
          </a:p>
        </p:txBody>
      </p:sp>
    </p:spTree>
    <p:extLst>
      <p:ext uri="{BB962C8B-B14F-4D97-AF65-F5344CB8AC3E}">
        <p14:creationId xmlns:p14="http://schemas.microsoft.com/office/powerpoint/2010/main" val="7990648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Homeostasis</a:t>
            </a:r>
            <a:endParaRPr lang="en-US" b="1" dirty="0"/>
          </a:p>
        </p:txBody>
      </p:sp>
      <p:sp>
        <p:nvSpPr>
          <p:cNvPr id="3" name="Content Placeholder 2"/>
          <p:cNvSpPr>
            <a:spLocks noGrp="1"/>
          </p:cNvSpPr>
          <p:nvPr>
            <p:ph idx="1"/>
          </p:nvPr>
        </p:nvSpPr>
        <p:spPr/>
        <p:txBody>
          <a:bodyPr/>
          <a:lstStyle/>
          <a:p>
            <a:r>
              <a:rPr lang="en-US" dirty="0" smtClean="0"/>
              <a:t>The internal environment of the organism is actively maintained constant by the function of cells, tissues, and organs organized in negative feedback systems.</a:t>
            </a:r>
          </a:p>
          <a:p>
            <a:pPr marL="0" indent="0" algn="r">
              <a:buNone/>
            </a:pPr>
            <a:r>
              <a:rPr lang="en-US" sz="2400" dirty="0" smtClean="0"/>
              <a:t>(Michael and McFarland, 2011)</a:t>
            </a:r>
            <a:endParaRPr lang="en-US" sz="2400" dirty="0"/>
          </a:p>
        </p:txBody>
      </p:sp>
    </p:spTree>
    <p:extLst>
      <p:ext uri="{BB962C8B-B14F-4D97-AF65-F5344CB8AC3E}">
        <p14:creationId xmlns:p14="http://schemas.microsoft.com/office/powerpoint/2010/main" val="19043149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Cell-cell communications</a:t>
            </a:r>
            <a:endParaRPr lang="en-US" b="1" dirty="0"/>
          </a:p>
        </p:txBody>
      </p:sp>
      <p:sp>
        <p:nvSpPr>
          <p:cNvPr id="3" name="Content Placeholder 2"/>
          <p:cNvSpPr>
            <a:spLocks noGrp="1"/>
          </p:cNvSpPr>
          <p:nvPr>
            <p:ph idx="1"/>
          </p:nvPr>
        </p:nvSpPr>
        <p:spPr/>
        <p:txBody>
          <a:bodyPr/>
          <a:lstStyle/>
          <a:p>
            <a:r>
              <a:rPr lang="en-US" dirty="0" smtClean="0"/>
              <a:t>The function of the organism requires that cells pass information to one another to coordinate their activities.  These processes include endocrine and neural signaling.</a:t>
            </a:r>
          </a:p>
          <a:p>
            <a:pPr marL="0" indent="0" algn="r">
              <a:buNone/>
            </a:pPr>
            <a:r>
              <a:rPr lang="en-US" sz="2400" dirty="0" smtClean="0"/>
              <a:t>(Michael and McFarland, 2011)</a:t>
            </a:r>
          </a:p>
          <a:p>
            <a:pPr marL="0" indent="0">
              <a:buNone/>
            </a:pPr>
            <a:endParaRPr lang="en-US" dirty="0"/>
          </a:p>
        </p:txBody>
      </p:sp>
    </p:spTree>
    <p:extLst>
      <p:ext uri="{BB962C8B-B14F-4D97-AF65-F5344CB8AC3E}">
        <p14:creationId xmlns:p14="http://schemas.microsoft.com/office/powerpoint/2010/main" val="22571541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Flow down gradients</a:t>
            </a:r>
            <a:endParaRPr lang="en-US" b="1" dirty="0"/>
          </a:p>
        </p:txBody>
      </p:sp>
      <p:sp>
        <p:nvSpPr>
          <p:cNvPr id="3" name="Content Placeholder 2"/>
          <p:cNvSpPr>
            <a:spLocks noGrp="1"/>
          </p:cNvSpPr>
          <p:nvPr>
            <p:ph idx="1"/>
          </p:nvPr>
        </p:nvSpPr>
        <p:spPr/>
        <p:txBody>
          <a:bodyPr/>
          <a:lstStyle/>
          <a:p>
            <a:r>
              <a:rPr lang="en-US" dirty="0" smtClean="0"/>
              <a:t>The transport of “stuff” (ions, molecules, blood, and air) is a central process at all levels of organization in the organism, and this transport is described by a simple model.</a:t>
            </a:r>
          </a:p>
          <a:p>
            <a:pPr marL="0" indent="0" algn="r">
              <a:buNone/>
            </a:pPr>
            <a:r>
              <a:rPr lang="en-US" sz="2400" dirty="0" smtClean="0"/>
              <a:t>(Michael and McFarland, 2011)</a:t>
            </a:r>
            <a:endParaRPr lang="en-US" sz="2400" dirty="0"/>
          </a:p>
        </p:txBody>
      </p:sp>
    </p:spTree>
    <p:extLst>
      <p:ext uri="{BB962C8B-B14F-4D97-AF65-F5344CB8AC3E}">
        <p14:creationId xmlns:p14="http://schemas.microsoft.com/office/powerpoint/2010/main" val="419385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Academic Facility (</a:t>
            </a:r>
            <a:r>
              <a:rPr lang="en-US" b="1" dirty="0" err="1" smtClean="0"/>
              <a:t>AcFac</a:t>
            </a:r>
            <a:r>
              <a:rPr lang="en-US" b="1" dirty="0" smtClean="0"/>
              <a:t>)</a:t>
            </a:r>
            <a:endParaRPr lang="en-US" b="1" dirty="0"/>
          </a:p>
        </p:txBody>
      </p:sp>
      <p:pic>
        <p:nvPicPr>
          <p:cNvPr id="4" name="Content Placeholder 3" descr="ru_blog.jpg"/>
          <p:cNvPicPr>
            <a:picLocks noGrp="1" noChangeAspect="1"/>
          </p:cNvPicPr>
          <p:nvPr>
            <p:ph idx="1"/>
          </p:nvPr>
        </p:nvPicPr>
        <p:blipFill>
          <a:blip r:embed="rId2">
            <a:extLst>
              <a:ext uri="{28A0092B-C50C-407E-A947-70E740481C1C}">
                <a14:useLocalDpi xmlns:a14="http://schemas.microsoft.com/office/drawing/2010/main" val="0"/>
              </a:ext>
            </a:extLst>
          </a:blip>
          <a:srcRect t="8727" b="8727"/>
          <a:stretch>
            <a:fillRect/>
          </a:stretch>
        </p:blipFill>
        <p:spPr/>
      </p:pic>
    </p:spTree>
    <p:extLst>
      <p:ext uri="{BB962C8B-B14F-4D97-AF65-F5344CB8AC3E}">
        <p14:creationId xmlns:p14="http://schemas.microsoft.com/office/powerpoint/2010/main" val="29725190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 unique, “correct” set of concepts</a:t>
            </a:r>
            <a:endParaRPr lang="en-US" b="1" dirty="0"/>
          </a:p>
        </p:txBody>
      </p:sp>
      <p:sp>
        <p:nvSpPr>
          <p:cNvPr id="3" name="Content Placeholder 2"/>
          <p:cNvSpPr>
            <a:spLocks noGrp="1"/>
          </p:cNvSpPr>
          <p:nvPr>
            <p:ph idx="1"/>
          </p:nvPr>
        </p:nvSpPr>
        <p:spPr/>
        <p:txBody>
          <a:bodyPr/>
          <a:lstStyle/>
          <a:p>
            <a:r>
              <a:rPr lang="en-US" dirty="0" smtClean="0"/>
              <a:t>A group of biologist decided that “information” was a core concept.</a:t>
            </a:r>
          </a:p>
          <a:p>
            <a:r>
              <a:rPr lang="en-US" dirty="0" smtClean="0"/>
              <a:t>A group of physiologists replaced this with</a:t>
            </a:r>
          </a:p>
          <a:p>
            <a:pPr lvl="1"/>
            <a:r>
              <a:rPr lang="en-US" dirty="0" smtClean="0"/>
              <a:t>Cell-cell communications, and</a:t>
            </a:r>
          </a:p>
          <a:p>
            <a:pPr lvl="1"/>
            <a:r>
              <a:rPr lang="en-US" dirty="0" smtClean="0"/>
              <a:t>Genes to proteins.</a:t>
            </a:r>
          </a:p>
          <a:p>
            <a:r>
              <a:rPr lang="en-US" dirty="0" smtClean="0"/>
              <a:t>Neither is necessarily “right.”</a:t>
            </a:r>
          </a:p>
          <a:p>
            <a:pPr lvl="1"/>
            <a:r>
              <a:rPr lang="en-US" dirty="0" smtClean="0"/>
              <a:t>Which is most useful will depend on your course and your students.</a:t>
            </a:r>
          </a:p>
          <a:p>
            <a:pPr lvl="1"/>
            <a:endParaRPr lang="en-US" dirty="0"/>
          </a:p>
        </p:txBody>
      </p:sp>
    </p:spTree>
    <p:extLst>
      <p:ext uri="{BB962C8B-B14F-4D97-AF65-F5344CB8AC3E}">
        <p14:creationId xmlns:p14="http://schemas.microsoft.com/office/powerpoint/2010/main" val="17215031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Overlap of core concepts</a:t>
            </a:r>
            <a:endParaRPr lang="en-US" b="1" dirty="0"/>
          </a:p>
        </p:txBody>
      </p:sp>
      <p:sp>
        <p:nvSpPr>
          <p:cNvPr id="3" name="Content Placeholder 2"/>
          <p:cNvSpPr>
            <a:spLocks noGrp="1"/>
          </p:cNvSpPr>
          <p:nvPr>
            <p:ph idx="1"/>
          </p:nvPr>
        </p:nvSpPr>
        <p:spPr/>
        <p:txBody>
          <a:bodyPr/>
          <a:lstStyle/>
          <a:p>
            <a:r>
              <a:rPr lang="en-US" dirty="0" smtClean="0"/>
              <a:t>The 15 core concepts are NOT independent, isolated patterns.</a:t>
            </a:r>
          </a:p>
          <a:p>
            <a:r>
              <a:rPr lang="en-US" dirty="0" smtClean="0"/>
              <a:t>There is significant and important overlap between most of them.</a:t>
            </a:r>
          </a:p>
          <a:p>
            <a:pPr lvl="1"/>
            <a:r>
              <a:rPr lang="en-US" dirty="0" smtClean="0"/>
              <a:t>For example . . . </a:t>
            </a:r>
            <a:endParaRPr lang="en-US" dirty="0"/>
          </a:p>
        </p:txBody>
      </p:sp>
    </p:spTree>
    <p:extLst>
      <p:ext uri="{BB962C8B-B14F-4D97-AF65-F5344CB8AC3E}">
        <p14:creationId xmlns:p14="http://schemas.microsoft.com/office/powerpoint/2010/main" val="42698752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3587" y="3248270"/>
            <a:ext cx="2132712" cy="461665"/>
          </a:xfrm>
          <a:prstGeom prst="rect">
            <a:avLst/>
          </a:prstGeom>
          <a:noFill/>
        </p:spPr>
        <p:txBody>
          <a:bodyPr wrap="square" rtlCol="0">
            <a:spAutoFit/>
          </a:bodyPr>
          <a:lstStyle/>
          <a:p>
            <a:r>
              <a:rPr lang="en-US" sz="2400" b="1" dirty="0" smtClean="0">
                <a:solidFill>
                  <a:schemeClr val="tx2">
                    <a:lumMod val="60000"/>
                    <a:lumOff val="40000"/>
                  </a:schemeClr>
                </a:solidFill>
              </a:rPr>
              <a:t>HOMEOSTASIS</a:t>
            </a:r>
            <a:endParaRPr lang="en-US" sz="2400" b="1" dirty="0">
              <a:solidFill>
                <a:schemeClr val="tx2">
                  <a:lumMod val="60000"/>
                  <a:lumOff val="40000"/>
                </a:schemeClr>
              </a:solidFill>
            </a:endParaRPr>
          </a:p>
        </p:txBody>
      </p:sp>
      <p:sp>
        <p:nvSpPr>
          <p:cNvPr id="6" name="Oval 5"/>
          <p:cNvSpPr/>
          <p:nvPr/>
        </p:nvSpPr>
        <p:spPr>
          <a:xfrm>
            <a:off x="4478874" y="2278770"/>
            <a:ext cx="2811302" cy="2607954"/>
          </a:xfrm>
          <a:prstGeom prst="ellipse">
            <a:avLst/>
          </a:prstGeom>
          <a:solidFill>
            <a:srgbClr val="FFFFFF"/>
          </a:solid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585511" y="3054370"/>
            <a:ext cx="2704666" cy="830997"/>
          </a:xfrm>
          <a:prstGeom prst="rect">
            <a:avLst/>
          </a:prstGeom>
          <a:noFill/>
        </p:spPr>
        <p:txBody>
          <a:bodyPr wrap="square" rtlCol="0">
            <a:spAutoFit/>
          </a:bodyPr>
          <a:lstStyle/>
          <a:p>
            <a:pPr algn="ctr"/>
            <a:r>
              <a:rPr lang="en-US" sz="2400" b="1" dirty="0" smtClean="0">
                <a:solidFill>
                  <a:srgbClr val="FF0000"/>
                </a:solidFill>
              </a:rPr>
              <a:t>CELL-CELL</a:t>
            </a:r>
          </a:p>
          <a:p>
            <a:r>
              <a:rPr lang="en-US" sz="2400" b="1" dirty="0" smtClean="0">
                <a:solidFill>
                  <a:srgbClr val="FF0000"/>
                </a:solidFill>
              </a:rPr>
              <a:t>COMMUNICATIONS</a:t>
            </a:r>
            <a:endParaRPr lang="en-US" sz="2400" b="1" dirty="0">
              <a:solidFill>
                <a:srgbClr val="FF0000"/>
              </a:solidFill>
            </a:endParaRPr>
          </a:p>
        </p:txBody>
      </p:sp>
      <p:sp>
        <p:nvSpPr>
          <p:cNvPr id="4" name="Oval 3"/>
          <p:cNvSpPr/>
          <p:nvPr/>
        </p:nvSpPr>
        <p:spPr>
          <a:xfrm>
            <a:off x="2176646" y="2269074"/>
            <a:ext cx="2704666" cy="2607955"/>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391491" y="916154"/>
            <a:ext cx="2269409" cy="923330"/>
          </a:xfrm>
          <a:prstGeom prst="rect">
            <a:avLst/>
          </a:prstGeom>
          <a:noFill/>
          <a:ln w="76200" cmpd="sng">
            <a:solidFill>
              <a:srgbClr val="3366FF"/>
            </a:solidFill>
          </a:ln>
        </p:spPr>
        <p:txBody>
          <a:bodyPr wrap="square" rtlCol="0">
            <a:spAutoFit/>
          </a:bodyPr>
          <a:lstStyle/>
          <a:p>
            <a:r>
              <a:rPr lang="en-US" dirty="0" smtClean="0"/>
              <a:t>Homeostasis involves the transmission of information</a:t>
            </a:r>
            <a:endParaRPr lang="en-US" dirty="0"/>
          </a:p>
        </p:txBody>
      </p:sp>
      <p:sp>
        <p:nvSpPr>
          <p:cNvPr id="8" name="TextBox 7"/>
          <p:cNvSpPr txBox="1"/>
          <p:nvPr/>
        </p:nvSpPr>
        <p:spPr>
          <a:xfrm>
            <a:off x="4660900" y="916154"/>
            <a:ext cx="2269409" cy="923330"/>
          </a:xfrm>
          <a:prstGeom prst="rect">
            <a:avLst/>
          </a:prstGeom>
          <a:noFill/>
          <a:ln w="76200" cmpd="sng">
            <a:solidFill>
              <a:srgbClr val="FF0000"/>
            </a:solidFill>
          </a:ln>
        </p:spPr>
        <p:txBody>
          <a:bodyPr wrap="square" rtlCol="0">
            <a:spAutoFit/>
          </a:bodyPr>
          <a:lstStyle/>
          <a:p>
            <a:r>
              <a:rPr lang="en-US" dirty="0" smtClean="0"/>
              <a:t>Cell-cell involves the transmission of information</a:t>
            </a:r>
            <a:endParaRPr lang="en-US" dirty="0"/>
          </a:p>
        </p:txBody>
      </p:sp>
    </p:spTree>
    <p:extLst>
      <p:ext uri="{BB962C8B-B14F-4D97-AF65-F5344CB8AC3E}">
        <p14:creationId xmlns:p14="http://schemas.microsoft.com/office/powerpoint/2010/main" val="39198020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Teaching/learning physiology</a:t>
            </a:r>
            <a:endParaRPr lang="en-US" b="1" dirty="0"/>
          </a:p>
        </p:txBody>
      </p:sp>
      <p:sp>
        <p:nvSpPr>
          <p:cNvPr id="3" name="Content Placeholder 2"/>
          <p:cNvSpPr>
            <a:spLocks noGrp="1"/>
          </p:cNvSpPr>
          <p:nvPr>
            <p:ph idx="1"/>
          </p:nvPr>
        </p:nvSpPr>
        <p:spPr/>
        <p:txBody>
          <a:bodyPr/>
          <a:lstStyle/>
          <a:p>
            <a:r>
              <a:rPr lang="en-US" dirty="0" smtClean="0"/>
              <a:t>The goal in developing our set of core concepts in physiology was to create a tool for learning with understanding.</a:t>
            </a:r>
          </a:p>
          <a:p>
            <a:pPr lvl="1"/>
            <a:r>
              <a:rPr lang="en-US" dirty="0" smtClean="0"/>
              <a:t>That is to say, our goal was a pragmatic one not an attempt to define the theoretical bases for physiology.</a:t>
            </a:r>
            <a:endParaRPr lang="en-US" dirty="0"/>
          </a:p>
        </p:txBody>
      </p:sp>
    </p:spTree>
    <p:extLst>
      <p:ext uri="{BB962C8B-B14F-4D97-AF65-F5344CB8AC3E}">
        <p14:creationId xmlns:p14="http://schemas.microsoft.com/office/powerpoint/2010/main" val="32764257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size of core concepts</a:t>
            </a:r>
            <a:endParaRPr lang="en-US" b="1" dirty="0"/>
          </a:p>
        </p:txBody>
      </p:sp>
      <p:sp>
        <p:nvSpPr>
          <p:cNvPr id="3" name="Content Placeholder 2"/>
          <p:cNvSpPr>
            <a:spLocks noGrp="1"/>
          </p:cNvSpPr>
          <p:nvPr>
            <p:ph idx="1"/>
          </p:nvPr>
        </p:nvSpPr>
        <p:spPr/>
        <p:txBody>
          <a:bodyPr/>
          <a:lstStyle/>
          <a:p>
            <a:r>
              <a:rPr lang="en-US" dirty="0" smtClean="0"/>
              <a:t>Each core concept explicitly and implicitly “contains” many smaller ideas (“items”).</a:t>
            </a:r>
          </a:p>
          <a:p>
            <a:r>
              <a:rPr lang="en-US" dirty="0" smtClean="0"/>
              <a:t>The core concepts vary greatly in “size,” whether we count the number of items or the number of levels. </a:t>
            </a:r>
          </a:p>
          <a:p>
            <a:pPr lvl="1"/>
            <a:r>
              <a:rPr lang="en-US" dirty="0" smtClean="0"/>
              <a:t>Flow down gradients is 20 items and 3 levels</a:t>
            </a:r>
          </a:p>
          <a:p>
            <a:pPr lvl="1"/>
            <a:r>
              <a:rPr lang="en-US" dirty="0" smtClean="0"/>
              <a:t>Homeostasis is 33 items and 2 levels</a:t>
            </a:r>
          </a:p>
          <a:p>
            <a:pPr lvl="1"/>
            <a:r>
              <a:rPr lang="en-US" dirty="0" smtClean="0"/>
              <a:t>Cell-cell communications is 51 items and 4 levels</a:t>
            </a:r>
            <a:endParaRPr lang="en-US" dirty="0"/>
          </a:p>
        </p:txBody>
      </p:sp>
    </p:spTree>
    <p:extLst>
      <p:ext uri="{BB962C8B-B14F-4D97-AF65-F5344CB8AC3E}">
        <p14:creationId xmlns:p14="http://schemas.microsoft.com/office/powerpoint/2010/main" val="29892705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628472">
            <a:off x="682198" y="1932079"/>
            <a:ext cx="8291461" cy="2862322"/>
          </a:xfrm>
          <a:prstGeom prst="rect">
            <a:avLst/>
          </a:prstGeom>
          <a:noFill/>
        </p:spPr>
        <p:txBody>
          <a:bodyPr wrap="square" rtlCol="0">
            <a:spAutoFit/>
          </a:bodyPr>
          <a:lstStyle/>
          <a:p>
            <a:pPr algn="ctr"/>
            <a:r>
              <a:rPr lang="en-US" sz="6000" b="1" i="1" dirty="0" smtClean="0">
                <a:solidFill>
                  <a:srgbClr val="FF0000"/>
                </a:solidFill>
              </a:rPr>
              <a:t>How do we know if our students understand the core concepts?</a:t>
            </a:r>
            <a:endParaRPr lang="en-US" sz="6000" b="1" i="1" dirty="0">
              <a:solidFill>
                <a:srgbClr val="FF0000"/>
              </a:solidFill>
            </a:endParaRPr>
          </a:p>
        </p:txBody>
      </p:sp>
    </p:spTree>
    <p:extLst>
      <p:ext uri="{BB962C8B-B14F-4D97-AF65-F5344CB8AC3E}">
        <p14:creationId xmlns:p14="http://schemas.microsoft.com/office/powerpoint/2010/main" val="3245555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ow to get assessment.jpg"/>
          <p:cNvPicPr>
            <a:picLocks noGrp="1" noChangeAspect="1"/>
          </p:cNvPicPr>
          <p:nvPr>
            <p:ph idx="1"/>
          </p:nvPr>
        </p:nvPicPr>
        <p:blipFill>
          <a:blip r:embed="rId2">
            <a:extLst>
              <a:ext uri="{28A0092B-C50C-407E-A947-70E740481C1C}">
                <a14:useLocalDpi xmlns:a14="http://schemas.microsoft.com/office/drawing/2010/main" val="0"/>
              </a:ext>
            </a:extLst>
          </a:blip>
          <a:srcRect t="-166449" b="-166449"/>
          <a:stretch>
            <a:fillRect/>
          </a:stretch>
        </p:blipFill>
        <p:spPr>
          <a:xfrm>
            <a:off x="457200" y="1617816"/>
            <a:ext cx="8229600" cy="4525963"/>
          </a:xfrm>
        </p:spPr>
      </p:pic>
      <p:sp>
        <p:nvSpPr>
          <p:cNvPr id="7" name="Title 1"/>
          <p:cNvSpPr>
            <a:spLocks noGrp="1"/>
          </p:cNvSpPr>
          <p:nvPr>
            <p:ph type="title"/>
          </p:nvPr>
        </p:nvSpPr>
        <p:spPr/>
        <p:txBody>
          <a:bodyPr>
            <a:noAutofit/>
          </a:bodyPr>
          <a:lstStyle/>
          <a:p>
            <a:r>
              <a:rPr lang="en-US" b="1" dirty="0" smtClean="0"/>
              <a:t>How do we get from a core concept to a concept inventory?</a:t>
            </a:r>
            <a:endParaRPr lang="en-US" b="1" dirty="0"/>
          </a:p>
        </p:txBody>
      </p:sp>
      <p:sp>
        <p:nvSpPr>
          <p:cNvPr id="2" name="TextBox 1"/>
          <p:cNvSpPr txBox="1"/>
          <p:nvPr/>
        </p:nvSpPr>
        <p:spPr>
          <a:xfrm>
            <a:off x="3466574" y="4622318"/>
            <a:ext cx="5413269" cy="954107"/>
          </a:xfrm>
          <a:prstGeom prst="rect">
            <a:avLst/>
          </a:prstGeom>
          <a:noFill/>
        </p:spPr>
        <p:txBody>
          <a:bodyPr wrap="square" rtlCol="0">
            <a:spAutoFit/>
          </a:bodyPr>
          <a:lstStyle/>
          <a:p>
            <a:r>
              <a:rPr lang="en-US" sz="3200" b="1" dirty="0" smtClean="0">
                <a:solidFill>
                  <a:srgbClr val="FF0000"/>
                </a:solidFill>
              </a:rPr>
              <a:t>*</a:t>
            </a:r>
            <a:r>
              <a:rPr lang="en-US" sz="2400" b="1" dirty="0" smtClean="0">
                <a:solidFill>
                  <a:srgbClr val="FF0000"/>
                </a:solidFill>
              </a:rPr>
              <a:t>An assessment instrument to measure student understand of a core concept</a:t>
            </a:r>
            <a:endParaRPr lang="en-US" sz="2400" b="1" dirty="0">
              <a:solidFill>
                <a:srgbClr val="FF0000"/>
              </a:solidFill>
            </a:endParaRPr>
          </a:p>
        </p:txBody>
      </p:sp>
      <p:sp>
        <p:nvSpPr>
          <p:cNvPr id="3" name="TextBox 2"/>
          <p:cNvSpPr txBox="1"/>
          <p:nvPr/>
        </p:nvSpPr>
        <p:spPr>
          <a:xfrm>
            <a:off x="8291216" y="3706181"/>
            <a:ext cx="333124" cy="584776"/>
          </a:xfrm>
          <a:prstGeom prst="rect">
            <a:avLst/>
          </a:prstGeom>
          <a:noFill/>
        </p:spPr>
        <p:txBody>
          <a:bodyPr wrap="square" rtlCol="0">
            <a:spAutoFit/>
          </a:bodyPr>
          <a:lstStyle/>
          <a:p>
            <a:r>
              <a:rPr lang="en-US" sz="3200" b="1" dirty="0" smtClean="0">
                <a:solidFill>
                  <a:srgbClr val="FF0000"/>
                </a:solidFill>
              </a:rPr>
              <a:t>*</a:t>
            </a:r>
            <a:endParaRPr lang="en-US" sz="3200" b="1" dirty="0">
              <a:solidFill>
                <a:srgbClr val="FF0000"/>
              </a:solidFill>
            </a:endParaRPr>
          </a:p>
        </p:txBody>
      </p:sp>
    </p:spTree>
    <p:extLst>
      <p:ext uri="{BB962C8B-B14F-4D97-AF65-F5344CB8AC3E}">
        <p14:creationId xmlns:p14="http://schemas.microsoft.com/office/powerpoint/2010/main" val="8732000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the problem?</a:t>
            </a:r>
            <a:endParaRPr lang="en-US" b="1" dirty="0"/>
          </a:p>
        </p:txBody>
      </p:sp>
      <p:sp>
        <p:nvSpPr>
          <p:cNvPr id="3" name="Content Placeholder 2"/>
          <p:cNvSpPr>
            <a:spLocks noGrp="1"/>
          </p:cNvSpPr>
          <p:nvPr>
            <p:ph idx="1"/>
          </p:nvPr>
        </p:nvSpPr>
        <p:spPr>
          <a:xfrm>
            <a:off x="457200" y="1600199"/>
            <a:ext cx="8229600" cy="4799013"/>
          </a:xfrm>
        </p:spPr>
        <p:txBody>
          <a:bodyPr>
            <a:normAutofit fontScale="92500"/>
          </a:bodyPr>
          <a:lstStyle/>
          <a:p>
            <a:pPr marL="0" indent="0">
              <a:buNone/>
            </a:pPr>
            <a:r>
              <a:rPr lang="en-US" dirty="0" smtClean="0"/>
              <a:t>Homeostasis, cell-cell communications, and flow down gradients are all, literally, BIG IDEAS.</a:t>
            </a:r>
          </a:p>
          <a:p>
            <a:pPr marL="0" indent="0">
              <a:buNone/>
            </a:pPr>
            <a:endParaRPr lang="en-US" dirty="0"/>
          </a:p>
          <a:p>
            <a:pPr marL="0" indent="0">
              <a:buNone/>
            </a:pPr>
            <a:r>
              <a:rPr lang="en-US" dirty="0" smtClean="0"/>
              <a:t>As such, it is difficult, if not impossible, to directly test a student’s understand of a core concept.</a:t>
            </a:r>
            <a:endParaRPr lang="en-US" dirty="0"/>
          </a:p>
          <a:p>
            <a:pPr marL="0" indent="0">
              <a:buNone/>
            </a:pPr>
            <a:endParaRPr lang="en-US" dirty="0"/>
          </a:p>
          <a:p>
            <a:pPr marL="0" indent="0">
              <a:buNone/>
            </a:pPr>
            <a:r>
              <a:rPr lang="en-US" dirty="0" smtClean="0"/>
              <a:t>So, we need to determine if they understand the component ideas that make up the core concept.</a:t>
            </a:r>
            <a:endParaRPr lang="en-US" dirty="0"/>
          </a:p>
        </p:txBody>
      </p:sp>
    </p:spTree>
    <p:extLst>
      <p:ext uri="{BB962C8B-B14F-4D97-AF65-F5344CB8AC3E}">
        <p14:creationId xmlns:p14="http://schemas.microsoft.com/office/powerpoint/2010/main" val="17322743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Unpacking core concepts</a:t>
            </a:r>
            <a:endParaRPr lang="en-US" b="1" dirty="0"/>
          </a:p>
        </p:txBody>
      </p:sp>
      <p:sp>
        <p:nvSpPr>
          <p:cNvPr id="3" name="Content Placeholder 2"/>
          <p:cNvSpPr>
            <a:spLocks noGrp="1"/>
          </p:cNvSpPr>
          <p:nvPr>
            <p:ph idx="1"/>
          </p:nvPr>
        </p:nvSpPr>
        <p:spPr/>
        <p:txBody>
          <a:bodyPr/>
          <a:lstStyle/>
          <a:p>
            <a:r>
              <a:rPr lang="en-US" dirty="0" smtClean="0"/>
              <a:t>We call the process of determining the constituent ideas, the items, that make up a core concept “UNPACKING.”</a:t>
            </a:r>
          </a:p>
          <a:p>
            <a:endParaRPr lang="en-US" dirty="0"/>
          </a:p>
          <a:p>
            <a:r>
              <a:rPr lang="en-US" dirty="0" smtClean="0"/>
              <a:t>The results of unpacking a core concept is a </a:t>
            </a:r>
            <a:r>
              <a:rPr lang="en-US" b="1" dirty="0" smtClean="0"/>
              <a:t>conceptual framework</a:t>
            </a:r>
            <a:r>
              <a:rPr lang="en-US" dirty="0" smtClean="0"/>
              <a:t>.</a:t>
            </a:r>
            <a:endParaRPr lang="en-US" dirty="0"/>
          </a:p>
        </p:txBody>
      </p:sp>
    </p:spTree>
    <p:extLst>
      <p:ext uri="{BB962C8B-B14F-4D97-AF65-F5344CB8AC3E}">
        <p14:creationId xmlns:p14="http://schemas.microsoft.com/office/powerpoint/2010/main" val="21329241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808"/>
            <a:ext cx="8229600" cy="1547222"/>
          </a:xfrm>
        </p:spPr>
        <p:txBody>
          <a:bodyPr>
            <a:normAutofit/>
          </a:bodyPr>
          <a:lstStyle/>
          <a:p>
            <a:r>
              <a:rPr lang="en-US" b="1" dirty="0" smtClean="0"/>
              <a:t>How do we get from a core concept to a concept inventory?</a:t>
            </a:r>
            <a:endParaRPr lang="en-US" b="1" dirty="0"/>
          </a:p>
        </p:txBody>
      </p:sp>
      <p:pic>
        <p:nvPicPr>
          <p:cNvPr id="4" name="Content Placeholder 3" descr="Core Concept to assessment.jpg"/>
          <p:cNvPicPr>
            <a:picLocks noGrp="1" noChangeAspect="1"/>
          </p:cNvPicPr>
          <p:nvPr>
            <p:ph idx="1"/>
          </p:nvPr>
        </p:nvPicPr>
        <p:blipFill>
          <a:blip r:embed="rId2">
            <a:extLst>
              <a:ext uri="{28A0092B-C50C-407E-A947-70E740481C1C}">
                <a14:useLocalDpi xmlns:a14="http://schemas.microsoft.com/office/drawing/2010/main" val="0"/>
              </a:ext>
            </a:extLst>
          </a:blip>
          <a:srcRect t="-166449" b="-166449"/>
          <a:stretch>
            <a:fillRect/>
          </a:stretch>
        </p:blipFill>
        <p:spPr/>
      </p:pic>
    </p:spTree>
    <p:extLst>
      <p:ext uri="{BB962C8B-B14F-4D97-AF65-F5344CB8AC3E}">
        <p14:creationId xmlns:p14="http://schemas.microsoft.com/office/powerpoint/2010/main" val="22754221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agenda today</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894439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Unpacking the core concept of </a:t>
            </a:r>
            <a:r>
              <a:rPr lang="en-US" b="1" i="1" dirty="0" smtClean="0"/>
              <a:t>homeostasis</a:t>
            </a:r>
            <a:endParaRPr lang="en-US" b="1" i="1" dirty="0"/>
          </a:p>
        </p:txBody>
      </p:sp>
      <p:sp>
        <p:nvSpPr>
          <p:cNvPr id="3" name="Content Placeholder 2"/>
          <p:cNvSpPr>
            <a:spLocks noGrp="1"/>
          </p:cNvSpPr>
          <p:nvPr>
            <p:ph idx="1"/>
          </p:nvPr>
        </p:nvSpPr>
        <p:spPr/>
        <p:txBody>
          <a:bodyPr/>
          <a:lstStyle/>
          <a:p>
            <a:r>
              <a:rPr lang="en-US" dirty="0" smtClean="0"/>
              <a:t>It is too large for a PowerPoint slide, so I’ll ask you to look at the handout I have provided as I proceed.</a:t>
            </a:r>
            <a:endParaRPr lang="en-US" dirty="0"/>
          </a:p>
        </p:txBody>
      </p:sp>
    </p:spTree>
    <p:extLst>
      <p:ext uri="{BB962C8B-B14F-4D97-AF65-F5344CB8AC3E}">
        <p14:creationId xmlns:p14="http://schemas.microsoft.com/office/powerpoint/2010/main" val="214671779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Top level unpacking of the concept of homeostasis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8121508"/>
              </p:ext>
            </p:extLst>
          </p:nvPr>
        </p:nvGraphicFramePr>
        <p:xfrm>
          <a:off x="457200" y="1600200"/>
          <a:ext cx="8229600" cy="4297679"/>
        </p:xfrm>
        <a:graphic>
          <a:graphicData uri="http://schemas.openxmlformats.org/drawingml/2006/table">
            <a:tbl>
              <a:tblPr firstRow="1" bandRow="1">
                <a:tableStyleId>{5C22544A-7EE6-4342-B048-85BDC9FD1C3A}</a:tableStyleId>
              </a:tblPr>
              <a:tblGrid>
                <a:gridCol w="691344"/>
                <a:gridCol w="7538256"/>
              </a:tblGrid>
              <a:tr h="370840">
                <a:tc>
                  <a:txBody>
                    <a:bodyPr/>
                    <a:lstStyle/>
                    <a:p>
                      <a:r>
                        <a:rPr lang="en-US" sz="2800" b="0" dirty="0" smtClean="0">
                          <a:solidFill>
                            <a:schemeClr val="tx1"/>
                          </a:solidFill>
                        </a:rPr>
                        <a:t>H1.</a:t>
                      </a:r>
                      <a:endParaRPr lang="en-US" sz="2800" b="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r>
                        <a:rPr lang="en-US" sz="2800" b="0" dirty="0" smtClean="0">
                          <a:solidFill>
                            <a:schemeClr val="tx1"/>
                          </a:solidFill>
                        </a:rPr>
                        <a:t>The organism maintains a more or less stable internal environment.</a:t>
                      </a:r>
                      <a:endParaRPr lang="en-US" sz="2800" b="0" dirty="0">
                        <a:solidFill>
                          <a:schemeClr val="tx1"/>
                        </a:solidFill>
                      </a:endParaRPr>
                    </a:p>
                  </a:txBody>
                  <a:tcPr>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r h="370840">
                <a:tc>
                  <a:txBody>
                    <a:bodyPr/>
                    <a:lstStyle/>
                    <a:p>
                      <a:r>
                        <a:rPr lang="en-US" sz="2800" dirty="0" smtClean="0"/>
                        <a:t>H2.</a:t>
                      </a:r>
                      <a:endParaRPr lang="en-US" sz="2800" dirty="0"/>
                    </a:p>
                  </a:txBody>
                  <a:tcPr>
                    <a:lnL w="38100" cap="flat" cmpd="sng" algn="ctr">
                      <a:solidFill>
                        <a:scrgbClr r="0" g="0" b="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A substantial change to a regulated variable will result in a physiological response to restore it toward to its normal range.</a:t>
                      </a:r>
                    </a:p>
                  </a:txBody>
                  <a:tcPr>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r h="370840">
                <a:tc>
                  <a:txBody>
                    <a:bodyPr/>
                    <a:lstStyle/>
                    <a:p>
                      <a:r>
                        <a:rPr lang="en-US" sz="2800" dirty="0" smtClean="0"/>
                        <a:t>H3.</a:t>
                      </a:r>
                      <a:endParaRPr lang="en-US" sz="2800" dirty="0"/>
                    </a:p>
                  </a:txBody>
                  <a:tcPr>
                    <a:lnL w="38100" cap="flat" cmpd="sng" algn="ctr">
                      <a:solidFill>
                        <a:scrgbClr r="0" g="0" b="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Homeostatic processes require a sensor (“what can’t be measured can’t be regulated”).</a:t>
                      </a:r>
                    </a:p>
                  </a:txBody>
                  <a:tcPr>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r h="370840">
                <a:tc>
                  <a:txBody>
                    <a:bodyPr/>
                    <a:lstStyle/>
                    <a:p>
                      <a:r>
                        <a:rPr lang="en-US" sz="2800" dirty="0" smtClean="0"/>
                        <a:t>H4.</a:t>
                      </a:r>
                      <a:endParaRPr lang="en-US" sz="2800" dirty="0"/>
                    </a:p>
                  </a:txBody>
                  <a:tcPr>
                    <a:lnL w="38100" cap="flat" cmpd="sng" algn="ctr">
                      <a:solidFill>
                        <a:scrgbClr r="0" g="0" b="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r>
                        <a:rPr lang="en-US" sz="2800" dirty="0" smtClean="0"/>
                        <a:t>Homeostatic processes require a control</a:t>
                      </a:r>
                      <a:r>
                        <a:rPr lang="en-US" sz="2800" baseline="0" dirty="0" smtClean="0"/>
                        <a:t> </a:t>
                      </a:r>
                      <a:r>
                        <a:rPr lang="en-US" sz="2800" dirty="0" smtClean="0"/>
                        <a:t>center. </a:t>
                      </a:r>
                      <a:endParaRPr lang="en-US" sz="2800" dirty="0"/>
                    </a:p>
                  </a:txBody>
                  <a:tcPr>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r h="370840">
                <a:tc>
                  <a:txBody>
                    <a:bodyPr/>
                    <a:lstStyle/>
                    <a:p>
                      <a:r>
                        <a:rPr lang="en-US" sz="2800" dirty="0" smtClean="0"/>
                        <a:t>H5.</a:t>
                      </a:r>
                      <a:endParaRPr lang="en-US" sz="2800" dirty="0"/>
                    </a:p>
                  </a:txBody>
                  <a:tcPr>
                    <a:lnL w="38100" cap="flat" cmpd="sng" algn="ctr">
                      <a:solidFill>
                        <a:scrgbClr r="0" g="0" b="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smtClean="0"/>
                        <a:t>Homeostatic processes require effectors.</a:t>
                      </a:r>
                      <a:endParaRPr lang="en-US" sz="2800" b="1" dirty="0" smtClean="0"/>
                    </a:p>
                  </a:txBody>
                  <a:tcPr>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2626648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Unpacking of component concept of homeostasis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9265267"/>
              </p:ext>
            </p:extLst>
          </p:nvPr>
        </p:nvGraphicFramePr>
        <p:xfrm>
          <a:off x="457200" y="1600200"/>
          <a:ext cx="8229600" cy="4278418"/>
        </p:xfrm>
        <a:graphic>
          <a:graphicData uri="http://schemas.openxmlformats.org/drawingml/2006/table">
            <a:tbl>
              <a:tblPr firstRow="1" bandRow="1">
                <a:tableStyleId>{5C22544A-7EE6-4342-B048-85BDC9FD1C3A}</a:tableStyleId>
              </a:tblPr>
              <a:tblGrid>
                <a:gridCol w="971477"/>
                <a:gridCol w="7258123"/>
              </a:tblGrid>
              <a:tr h="986579">
                <a:tc>
                  <a:txBody>
                    <a:bodyPr/>
                    <a:lstStyle/>
                    <a:p>
                      <a:r>
                        <a:rPr lang="en-US" sz="2800" b="0" dirty="0" smtClean="0">
                          <a:solidFill>
                            <a:schemeClr val="tx1"/>
                          </a:solidFill>
                        </a:rPr>
                        <a:t>H3.</a:t>
                      </a:r>
                      <a:endParaRPr lang="en-US" sz="2800" b="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Homeostatic processes require a sensor (“what can’t be measured can’t be regulated”).</a:t>
                      </a:r>
                    </a:p>
                  </a:txBody>
                  <a:tcPr>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r h="370840">
                <a:tc>
                  <a:txBody>
                    <a:bodyPr/>
                    <a:lstStyle/>
                    <a:p>
                      <a:r>
                        <a:rPr lang="en-US" sz="2800" dirty="0" smtClean="0"/>
                        <a:t>H3.1.</a:t>
                      </a:r>
                      <a:endParaRPr lang="en-US" sz="2800" dirty="0"/>
                    </a:p>
                  </a:txBody>
                  <a:tcPr>
                    <a:lnL w="38100" cap="flat" cmpd="sng" algn="ctr">
                      <a:solidFill>
                        <a:scrgbClr r="0" g="0" b="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mn-lt"/>
                          <a:ea typeface="+mn-ea"/>
                          <a:cs typeface="+mn-cs"/>
                        </a:rPr>
                        <a:t>Sensors detect the regulated variable and respond by transducing that stimulus into a different signal</a:t>
                      </a:r>
                      <a:r>
                        <a:rPr lang="en-US" sz="2400" b="1" kern="1200" dirty="0" smtClean="0">
                          <a:solidFill>
                            <a:schemeClr val="dk1"/>
                          </a:solidFill>
                          <a:effectLst/>
                          <a:latin typeface="+mn-lt"/>
                          <a:ea typeface="+mn-ea"/>
                          <a:cs typeface="+mn-cs"/>
                        </a:rPr>
                        <a:t>.</a:t>
                      </a:r>
                      <a:r>
                        <a:rPr lang="en-US" sz="2400" b="1" dirty="0" smtClean="0">
                          <a:effectLst/>
                        </a:rPr>
                        <a:t> </a:t>
                      </a:r>
                      <a:endParaRPr lang="en-US" sz="2400" b="1" dirty="0" smtClean="0"/>
                    </a:p>
                  </a:txBody>
                  <a:tcPr>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r h="370840">
                <a:tc>
                  <a:txBody>
                    <a:bodyPr/>
                    <a:lstStyle/>
                    <a:p>
                      <a:r>
                        <a:rPr lang="en-US" sz="2800" dirty="0" smtClean="0"/>
                        <a:t>H3.2.</a:t>
                      </a:r>
                      <a:endParaRPr lang="en-US" sz="2800" dirty="0"/>
                    </a:p>
                  </a:txBody>
                  <a:tcPr>
                    <a:lnL w="38100" cap="flat" cmpd="sng" algn="ctr">
                      <a:solidFill>
                        <a:scrgbClr r="0" g="0" b="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mn-lt"/>
                          <a:ea typeface="+mn-ea"/>
                          <a:cs typeface="+mn-cs"/>
                        </a:rPr>
                        <a:t>Sensors respond within a limited range of stimulus values.</a:t>
                      </a:r>
                      <a:r>
                        <a:rPr lang="en-US" sz="2000" b="1" dirty="0" smtClean="0">
                          <a:effectLst/>
                        </a:rPr>
                        <a:t> </a:t>
                      </a:r>
                      <a:endParaRPr lang="en-US" sz="2000" b="1" dirty="0" smtClean="0"/>
                    </a:p>
                  </a:txBody>
                  <a:tcPr>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r h="370840">
                <a:tc>
                  <a:txBody>
                    <a:bodyPr/>
                    <a:lstStyle/>
                    <a:p>
                      <a:r>
                        <a:rPr lang="en-US" sz="2800" dirty="0" smtClean="0"/>
                        <a:t>H3.3.</a:t>
                      </a:r>
                      <a:endParaRPr lang="en-US" sz="2800" dirty="0"/>
                    </a:p>
                  </a:txBody>
                  <a:tcPr>
                    <a:lnL w="38100" cap="flat" cmpd="sng" algn="ctr">
                      <a:solidFill>
                        <a:scrgbClr r="0" g="0" b="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r>
                        <a:rPr lang="en-US" sz="2000" b="1" kern="1200" dirty="0" smtClean="0">
                          <a:solidFill>
                            <a:schemeClr val="dk1"/>
                          </a:solidFill>
                          <a:effectLst/>
                          <a:latin typeface="+mn-lt"/>
                          <a:ea typeface="+mn-ea"/>
                          <a:cs typeface="+mn-cs"/>
                        </a:rPr>
                        <a:t>Sensors are constantly active (not just active when the regulated variable is not at the set point value or outside of a ‘normal’ range).</a:t>
                      </a:r>
                      <a:r>
                        <a:rPr lang="en-US" sz="2000" b="1" dirty="0" smtClean="0">
                          <a:effectLst/>
                        </a:rPr>
                        <a:t> </a:t>
                      </a:r>
                      <a:endParaRPr lang="en-US" sz="2000" b="1" dirty="0" smtClean="0"/>
                    </a:p>
                  </a:txBody>
                  <a:tcPr>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r h="370840">
                <a:tc>
                  <a:txBody>
                    <a:bodyPr/>
                    <a:lstStyle/>
                    <a:p>
                      <a:r>
                        <a:rPr lang="en-US" sz="2800" dirty="0" smtClean="0"/>
                        <a:t>H3.4.</a:t>
                      </a:r>
                      <a:endParaRPr lang="en-US" sz="2800" dirty="0"/>
                    </a:p>
                  </a:txBody>
                  <a:tcPr>
                    <a:lnL w="38100" cap="flat" cmpd="sng" algn="ctr">
                      <a:solidFill>
                        <a:scrgbClr r="0" g="0" b="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mn-lt"/>
                          <a:ea typeface="+mn-ea"/>
                          <a:cs typeface="+mn-cs"/>
                        </a:rPr>
                        <a:t>An organ system may employ a variety of types of sensors (e.g. chemoreceptors, baroreceptors, mechanoreceptors, </a:t>
                      </a:r>
                      <a:r>
                        <a:rPr lang="en-US" sz="2000" b="1" kern="1200" dirty="0" err="1" smtClean="0">
                          <a:solidFill>
                            <a:schemeClr val="dk1"/>
                          </a:solidFill>
                          <a:effectLst/>
                          <a:latin typeface="+mn-lt"/>
                          <a:ea typeface="+mn-ea"/>
                          <a:cs typeface="+mn-cs"/>
                        </a:rPr>
                        <a:t>etc</a:t>
                      </a:r>
                      <a:r>
                        <a:rPr lang="en-US" sz="2000" b="1" kern="1200" dirty="0" smtClean="0">
                          <a:solidFill>
                            <a:schemeClr val="dk1"/>
                          </a:solidFill>
                          <a:effectLst/>
                          <a:latin typeface="+mn-lt"/>
                          <a:ea typeface="+mn-ea"/>
                          <a:cs typeface="+mn-cs"/>
                        </a:rPr>
                        <a:t>) to regulate variables associated with that organ system</a:t>
                      </a:r>
                      <a:r>
                        <a:rPr lang="en-US" sz="2000" b="1" dirty="0" smtClean="0">
                          <a:effectLst/>
                        </a:rPr>
                        <a:t> </a:t>
                      </a:r>
                      <a:endParaRPr lang="en-US" sz="2000" b="1" dirty="0" smtClean="0"/>
                    </a:p>
                  </a:txBody>
                  <a:tcPr>
                    <a:lnL w="38100" cap="flat" cmpd="sng" algn="ctr">
                      <a:no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6726895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Developing a conceptual assessment instrument </a:t>
            </a:r>
            <a:r>
              <a:rPr lang="en-US" b="1" dirty="0" smtClean="0"/>
              <a:t>about </a:t>
            </a:r>
            <a:r>
              <a:rPr lang="en-US" b="1" dirty="0"/>
              <a:t>homeostasis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5434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Developing a conceptual assessment instrument about homeostasis (1)</a:t>
            </a:r>
            <a:endParaRPr lang="en-US" b="1" dirty="0"/>
          </a:p>
        </p:txBody>
      </p:sp>
      <p:sp>
        <p:nvSpPr>
          <p:cNvPr id="3" name="Content Placeholder 2"/>
          <p:cNvSpPr>
            <a:spLocks noGrp="1"/>
          </p:cNvSpPr>
          <p:nvPr>
            <p:ph idx="1"/>
          </p:nvPr>
        </p:nvSpPr>
        <p:spPr>
          <a:xfrm>
            <a:off x="457200" y="1600200"/>
            <a:ext cx="8411060" cy="4525963"/>
          </a:xfrm>
        </p:spPr>
        <p:txBody>
          <a:bodyPr>
            <a:normAutofit/>
          </a:bodyPr>
          <a:lstStyle/>
          <a:p>
            <a:r>
              <a:rPr lang="en-US" dirty="0" smtClean="0"/>
              <a:t>One cannot directly assess student understanding of homeostasis.</a:t>
            </a:r>
          </a:p>
          <a:p>
            <a:r>
              <a:rPr lang="en-US" dirty="0" smtClean="0"/>
              <a:t>We must assess student understanding of the unpacked, smaller ideas that make up the core concept.</a:t>
            </a:r>
          </a:p>
          <a:p>
            <a:r>
              <a:rPr lang="en-US" dirty="0" smtClean="0"/>
              <a:t>We made a decision to build a concept inventory targeting undergraduate students taking introductory physiology or A&amp;P courses.</a:t>
            </a:r>
            <a:endParaRPr lang="en-US" dirty="0"/>
          </a:p>
        </p:txBody>
      </p:sp>
    </p:spTree>
    <p:extLst>
      <p:ext uri="{BB962C8B-B14F-4D97-AF65-F5344CB8AC3E}">
        <p14:creationId xmlns:p14="http://schemas.microsoft.com/office/powerpoint/2010/main" val="175334352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Developing a conceptual assessment instrument </a:t>
            </a:r>
            <a:r>
              <a:rPr lang="en-US" b="1" dirty="0" smtClean="0"/>
              <a:t>about </a:t>
            </a:r>
            <a:r>
              <a:rPr lang="en-US" b="1" dirty="0"/>
              <a:t>homeostasis </a:t>
            </a:r>
            <a:r>
              <a:rPr lang="en-US" b="1" dirty="0" smtClean="0"/>
              <a:t>(2)</a:t>
            </a:r>
            <a:endParaRPr lang="en-US" b="1" dirty="0"/>
          </a:p>
        </p:txBody>
      </p:sp>
      <p:sp>
        <p:nvSpPr>
          <p:cNvPr id="3" name="Content Placeholder 2"/>
          <p:cNvSpPr>
            <a:spLocks noGrp="1"/>
          </p:cNvSpPr>
          <p:nvPr>
            <p:ph idx="1"/>
          </p:nvPr>
        </p:nvSpPr>
        <p:spPr/>
        <p:txBody>
          <a:bodyPr/>
          <a:lstStyle/>
          <a:p>
            <a:r>
              <a:rPr lang="en-US" dirty="0" smtClean="0"/>
              <a:t>We developed questions reflecting our own students’ difficulties with the concept of homeostasis.</a:t>
            </a:r>
          </a:p>
          <a:p>
            <a:r>
              <a:rPr lang="en-US" dirty="0" smtClean="0"/>
              <a:t>We also solicited observed misconceptions from colleagues at national meetings.</a:t>
            </a:r>
          </a:p>
          <a:p>
            <a:r>
              <a:rPr lang="en-US" dirty="0" smtClean="0"/>
              <a:t>We took great care to keep the language accessible to our assumed audience.</a:t>
            </a:r>
          </a:p>
          <a:p>
            <a:r>
              <a:rPr lang="en-US" dirty="0" smtClean="0"/>
              <a:t>The result was a 20 MCQ inventory.</a:t>
            </a:r>
            <a:endParaRPr lang="en-US" dirty="0"/>
          </a:p>
        </p:txBody>
      </p:sp>
    </p:spTree>
    <p:extLst>
      <p:ext uri="{BB962C8B-B14F-4D97-AF65-F5344CB8AC3E}">
        <p14:creationId xmlns:p14="http://schemas.microsoft.com/office/powerpoint/2010/main" val="204706817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Validating the inventory</a:t>
            </a:r>
            <a:endParaRPr lang="en-US" b="1" dirty="0"/>
          </a:p>
        </p:txBody>
      </p:sp>
      <p:sp>
        <p:nvSpPr>
          <p:cNvPr id="3" name="Content Placeholder 2"/>
          <p:cNvSpPr>
            <a:spLocks noGrp="1"/>
          </p:cNvSpPr>
          <p:nvPr>
            <p:ph idx="1"/>
          </p:nvPr>
        </p:nvSpPr>
        <p:spPr/>
        <p:txBody>
          <a:bodyPr/>
          <a:lstStyle/>
          <a:p>
            <a:r>
              <a:rPr lang="en-US" dirty="0" smtClean="0"/>
              <a:t>We had a cohort of physiology teachers tells us about the importance and degree of difficulty of the questions and modified them accordingly.</a:t>
            </a:r>
          </a:p>
          <a:p>
            <a:r>
              <a:rPr lang="en-US" dirty="0" smtClean="0"/>
              <a:t>We have had 250 students at 7 institutions take the inventory and have concluded a preliminary analysis of their responses.</a:t>
            </a:r>
            <a:endParaRPr lang="en-US" dirty="0"/>
          </a:p>
        </p:txBody>
      </p:sp>
    </p:spTree>
    <p:extLst>
      <p:ext uri="{BB962C8B-B14F-4D97-AF65-F5344CB8AC3E}">
        <p14:creationId xmlns:p14="http://schemas.microsoft.com/office/powerpoint/2010/main" val="341104649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types and results</a:t>
            </a:r>
            <a:endParaRPr lang="en-US" b="1" dirty="0"/>
          </a:p>
        </p:txBody>
      </p:sp>
      <p:pic>
        <p:nvPicPr>
          <p:cNvPr id="4" name="Content Placeholder 3" descr="from EB 2014 .png"/>
          <p:cNvPicPr>
            <a:picLocks noGrp="1" noChangeAspect="1"/>
          </p:cNvPicPr>
          <p:nvPr>
            <p:ph idx="1"/>
          </p:nvPr>
        </p:nvPicPr>
        <p:blipFill>
          <a:blip r:embed="rId2">
            <a:extLst>
              <a:ext uri="{28A0092B-C50C-407E-A947-70E740481C1C}">
                <a14:useLocalDpi xmlns:a14="http://schemas.microsoft.com/office/drawing/2010/main" val="0"/>
              </a:ext>
            </a:extLst>
          </a:blip>
          <a:srcRect l="-10582" r="-10582"/>
          <a:stretch>
            <a:fillRect/>
          </a:stretch>
        </p:blipFill>
        <p:spPr/>
      </p:pic>
      <p:sp>
        <p:nvSpPr>
          <p:cNvPr id="5" name="Left Arrow 4"/>
          <p:cNvSpPr/>
          <p:nvPr/>
        </p:nvSpPr>
        <p:spPr>
          <a:xfrm>
            <a:off x="3991429" y="3456214"/>
            <a:ext cx="2567214" cy="263072"/>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4143829" y="5815921"/>
            <a:ext cx="2567214" cy="263072"/>
          </a:xfrm>
          <a:prstGeom prst="left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45909" y="2161809"/>
            <a:ext cx="1887986" cy="369332"/>
          </a:xfrm>
          <a:prstGeom prst="rect">
            <a:avLst/>
          </a:prstGeom>
          <a:noFill/>
        </p:spPr>
        <p:txBody>
          <a:bodyPr wrap="square" rtlCol="0">
            <a:spAutoFit/>
          </a:bodyPr>
          <a:lstStyle/>
          <a:p>
            <a:r>
              <a:rPr lang="en-US" b="1" dirty="0" smtClean="0">
                <a:solidFill>
                  <a:srgbClr val="FF0000"/>
                </a:solidFill>
              </a:rPr>
              <a:t>General model</a:t>
            </a:r>
            <a:endParaRPr lang="en-US" b="1" dirty="0">
              <a:solidFill>
                <a:srgbClr val="FF0000"/>
              </a:solidFill>
            </a:endParaRPr>
          </a:p>
        </p:txBody>
      </p:sp>
      <p:sp>
        <p:nvSpPr>
          <p:cNvPr id="8" name="TextBox 7"/>
          <p:cNvSpPr txBox="1"/>
          <p:nvPr/>
        </p:nvSpPr>
        <p:spPr>
          <a:xfrm rot="16200000">
            <a:off x="217726" y="4408714"/>
            <a:ext cx="1360714" cy="369332"/>
          </a:xfrm>
          <a:prstGeom prst="rect">
            <a:avLst/>
          </a:prstGeom>
          <a:noFill/>
        </p:spPr>
        <p:txBody>
          <a:bodyPr wrap="square" rtlCol="0">
            <a:spAutoFit/>
          </a:bodyPr>
          <a:lstStyle/>
          <a:p>
            <a:r>
              <a:rPr lang="en-US" b="1" dirty="0" smtClean="0">
                <a:solidFill>
                  <a:srgbClr val="000090"/>
                </a:solidFill>
              </a:rPr>
              <a:t>Application</a:t>
            </a:r>
            <a:endParaRPr lang="en-US" b="1" dirty="0">
              <a:solidFill>
                <a:srgbClr val="000090"/>
              </a:solidFill>
            </a:endParaRPr>
          </a:p>
        </p:txBody>
      </p:sp>
    </p:spTree>
    <p:extLst>
      <p:ext uri="{BB962C8B-B14F-4D97-AF65-F5344CB8AC3E}">
        <p14:creationId xmlns:p14="http://schemas.microsoft.com/office/powerpoint/2010/main" val="267520026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 of validation studies</a:t>
            </a:r>
            <a:endParaRPr lang="en-US" b="1" dirty="0"/>
          </a:p>
        </p:txBody>
      </p:sp>
      <p:sp>
        <p:nvSpPr>
          <p:cNvPr id="3" name="Content Placeholder 2"/>
          <p:cNvSpPr>
            <a:spLocks noGrp="1"/>
          </p:cNvSpPr>
          <p:nvPr>
            <p:ph idx="1"/>
          </p:nvPr>
        </p:nvSpPr>
        <p:spPr>
          <a:xfrm>
            <a:off x="457200" y="1485679"/>
            <a:ext cx="8229600" cy="4916852"/>
          </a:xfrm>
        </p:spPr>
        <p:txBody>
          <a:bodyPr>
            <a:normAutofit/>
          </a:bodyPr>
          <a:lstStyle/>
          <a:p>
            <a:r>
              <a:rPr lang="en-US" dirty="0" smtClean="0"/>
              <a:t>Students do better on </a:t>
            </a:r>
            <a:r>
              <a:rPr lang="en-US" b="1" dirty="0" smtClean="0"/>
              <a:t>general model </a:t>
            </a:r>
            <a:r>
              <a:rPr lang="en-US" dirty="0" smtClean="0"/>
              <a:t>questions than on </a:t>
            </a:r>
            <a:r>
              <a:rPr lang="en-US" b="1" dirty="0" smtClean="0"/>
              <a:t>application</a:t>
            </a:r>
            <a:r>
              <a:rPr lang="en-US" dirty="0" smtClean="0"/>
              <a:t> questions.</a:t>
            </a:r>
          </a:p>
          <a:p>
            <a:r>
              <a:rPr lang="en-US" dirty="0" smtClean="0"/>
              <a:t>More advanced students do better in general and do not show this difference.</a:t>
            </a:r>
          </a:p>
          <a:p>
            <a:r>
              <a:rPr lang="en-US" dirty="0" smtClean="0"/>
              <a:t>The HCI has no gender bias and no bias in favor of native English speakers.</a:t>
            </a:r>
          </a:p>
          <a:p>
            <a:r>
              <a:rPr lang="en-US" dirty="0" smtClean="0"/>
              <a:t>The degree of difficulty and the discrimination factors demonstrate that the HCI can be used with students at different educational levels. </a:t>
            </a:r>
            <a:endParaRPr lang="en-US" dirty="0"/>
          </a:p>
        </p:txBody>
      </p:sp>
    </p:spTree>
    <p:extLst>
      <p:ext uri="{BB962C8B-B14F-4D97-AF65-F5344CB8AC3E}">
        <p14:creationId xmlns:p14="http://schemas.microsoft.com/office/powerpoint/2010/main" val="182287293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HCI is only an example</a:t>
            </a:r>
            <a:endParaRPr lang="en-US" b="1" dirty="0"/>
          </a:p>
        </p:txBody>
      </p:sp>
      <p:sp>
        <p:nvSpPr>
          <p:cNvPr id="3" name="Content Placeholder 2"/>
          <p:cNvSpPr>
            <a:spLocks noGrp="1"/>
          </p:cNvSpPr>
          <p:nvPr>
            <p:ph idx="1"/>
          </p:nvPr>
        </p:nvSpPr>
        <p:spPr/>
        <p:txBody>
          <a:bodyPr/>
          <a:lstStyle/>
          <a:p>
            <a:r>
              <a:rPr lang="en-US" dirty="0" smtClean="0"/>
              <a:t>The set of MCQs we have written and validated are only an example of possible inventories that could be written.  </a:t>
            </a:r>
          </a:p>
          <a:p>
            <a:r>
              <a:rPr lang="en-US" dirty="0" smtClean="0"/>
              <a:t>A different inventory might be more appropriate for different students and different courses.</a:t>
            </a:r>
            <a:endParaRPr lang="en-US" dirty="0"/>
          </a:p>
        </p:txBody>
      </p:sp>
    </p:spTree>
    <p:extLst>
      <p:ext uri="{BB962C8B-B14F-4D97-AF65-F5344CB8AC3E}">
        <p14:creationId xmlns:p14="http://schemas.microsoft.com/office/powerpoint/2010/main" val="28689788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agenda today</a:t>
            </a:r>
            <a:endParaRPr lang="en-US" b="1" dirty="0"/>
          </a:p>
        </p:txBody>
      </p:sp>
      <p:sp>
        <p:nvSpPr>
          <p:cNvPr id="3" name="Content Placeholder 2"/>
          <p:cNvSpPr>
            <a:spLocks noGrp="1"/>
          </p:cNvSpPr>
          <p:nvPr>
            <p:ph idx="1"/>
          </p:nvPr>
        </p:nvSpPr>
        <p:spPr/>
        <p:txBody>
          <a:bodyPr/>
          <a:lstStyle/>
          <a:p>
            <a:r>
              <a:rPr lang="en-US" dirty="0" smtClean="0"/>
              <a:t>Who are we and why does it matter?</a:t>
            </a:r>
          </a:p>
        </p:txBody>
      </p:sp>
    </p:spTree>
    <p:extLst>
      <p:ext uri="{BB962C8B-B14F-4D97-AF65-F5344CB8AC3E}">
        <p14:creationId xmlns:p14="http://schemas.microsoft.com/office/powerpoint/2010/main" val="199252878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666439">
            <a:off x="770350" y="2363212"/>
            <a:ext cx="7620217" cy="1938992"/>
          </a:xfrm>
          <a:prstGeom prst="rect">
            <a:avLst/>
          </a:prstGeom>
          <a:noFill/>
        </p:spPr>
        <p:txBody>
          <a:bodyPr wrap="square" rtlCol="0">
            <a:spAutoFit/>
          </a:bodyPr>
          <a:lstStyle/>
          <a:p>
            <a:pPr algn="ctr"/>
            <a:r>
              <a:rPr lang="en-US" sz="6000" b="1" i="1" dirty="0" smtClean="0">
                <a:solidFill>
                  <a:srgbClr val="FF0000"/>
                </a:solidFill>
              </a:rPr>
              <a:t>The role of community in our project</a:t>
            </a:r>
            <a:endParaRPr lang="en-US" sz="6000" b="1" i="1" dirty="0">
              <a:solidFill>
                <a:srgbClr val="FF0000"/>
              </a:solidFill>
            </a:endParaRPr>
          </a:p>
        </p:txBody>
      </p:sp>
    </p:spTree>
    <p:extLst>
      <p:ext uri="{BB962C8B-B14F-4D97-AF65-F5344CB8AC3E}">
        <p14:creationId xmlns:p14="http://schemas.microsoft.com/office/powerpoint/2010/main" val="28898874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role of community in this enterprise (1)</a:t>
            </a:r>
            <a:endParaRPr lang="en-US" b="1" dirty="0"/>
          </a:p>
        </p:txBody>
      </p:sp>
      <p:sp>
        <p:nvSpPr>
          <p:cNvPr id="3" name="Content Placeholder 2"/>
          <p:cNvSpPr>
            <a:spLocks noGrp="1"/>
          </p:cNvSpPr>
          <p:nvPr>
            <p:ph idx="1"/>
          </p:nvPr>
        </p:nvSpPr>
        <p:spPr/>
        <p:txBody>
          <a:bodyPr/>
          <a:lstStyle/>
          <a:p>
            <a:r>
              <a:rPr lang="en-US" dirty="0" smtClean="0"/>
              <a:t>The </a:t>
            </a:r>
            <a:r>
              <a:rPr lang="en-US" b="1" dirty="0" smtClean="0"/>
              <a:t>conceptual frameworks </a:t>
            </a:r>
            <a:r>
              <a:rPr lang="en-US" dirty="0" smtClean="0"/>
              <a:t>(unpacking of a core concept) could only be validated with the assistance of a community of physiology teachers.</a:t>
            </a:r>
          </a:p>
          <a:p>
            <a:r>
              <a:rPr lang="en-US" dirty="0" smtClean="0"/>
              <a:t>The validation of a our </a:t>
            </a:r>
            <a:r>
              <a:rPr lang="en-US" b="1" dirty="0" smtClean="0"/>
              <a:t>concept inventory </a:t>
            </a:r>
            <a:r>
              <a:rPr lang="en-US" dirty="0" smtClean="0"/>
              <a:t>depended on the cooperation of a community of physiology teachers.</a:t>
            </a:r>
            <a:endParaRPr lang="en-US" dirty="0"/>
          </a:p>
        </p:txBody>
      </p:sp>
    </p:spTree>
    <p:extLst>
      <p:ext uri="{BB962C8B-B14F-4D97-AF65-F5344CB8AC3E}">
        <p14:creationId xmlns:p14="http://schemas.microsoft.com/office/powerpoint/2010/main" val="416497229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role of community in this enterprise </a:t>
            </a:r>
            <a:r>
              <a:rPr lang="en-US" b="1" dirty="0" smtClean="0"/>
              <a:t>(2)</a:t>
            </a:r>
            <a:endParaRPr lang="en-US" b="1" dirty="0"/>
          </a:p>
        </p:txBody>
      </p:sp>
      <p:sp>
        <p:nvSpPr>
          <p:cNvPr id="3" name="Content Placeholder 2"/>
          <p:cNvSpPr>
            <a:spLocks noGrp="1"/>
          </p:cNvSpPr>
          <p:nvPr>
            <p:ph idx="1"/>
          </p:nvPr>
        </p:nvSpPr>
        <p:spPr/>
        <p:txBody>
          <a:bodyPr/>
          <a:lstStyle/>
          <a:p>
            <a:r>
              <a:rPr lang="en-US" dirty="0" smtClean="0"/>
              <a:t>Reform (change) will require continued building of community so that individual teachers can share their experiences with one another.</a:t>
            </a:r>
          </a:p>
          <a:p>
            <a:r>
              <a:rPr lang="en-US" dirty="0" smtClean="0"/>
              <a:t>Reform ONLY occurs within a community in which every member supports one another!</a:t>
            </a:r>
            <a:endParaRPr lang="en-US" dirty="0"/>
          </a:p>
        </p:txBody>
      </p:sp>
    </p:spTree>
    <p:extLst>
      <p:ext uri="{BB962C8B-B14F-4D97-AF65-F5344CB8AC3E}">
        <p14:creationId xmlns:p14="http://schemas.microsoft.com/office/powerpoint/2010/main" val="55002569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Concluding remarks</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set of conceptual frameworks of core concepts does NOT constitute a physiology course or curriculum.</a:t>
            </a:r>
          </a:p>
          <a:p>
            <a:r>
              <a:rPr lang="en-US" dirty="0" smtClean="0"/>
              <a:t>The collected set of questions in our concept inventories does not define the learning goals for a physiology course or curriculum.</a:t>
            </a:r>
          </a:p>
          <a:p>
            <a:r>
              <a:rPr lang="en-US" dirty="0" smtClean="0"/>
              <a:t>The core concepts does represent a tool that can be used to facilitate learning with understanding!</a:t>
            </a:r>
            <a:endParaRPr lang="en-US" dirty="0"/>
          </a:p>
        </p:txBody>
      </p:sp>
    </p:spTree>
    <p:extLst>
      <p:ext uri="{BB962C8B-B14F-4D97-AF65-F5344CB8AC3E}">
        <p14:creationId xmlns:p14="http://schemas.microsoft.com/office/powerpoint/2010/main" val="154542790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 find out more . . . </a:t>
            </a:r>
            <a:endParaRPr lang="en-US" b="1" dirty="0"/>
          </a:p>
        </p:txBody>
      </p:sp>
      <p:sp>
        <p:nvSpPr>
          <p:cNvPr id="3" name="Content Placeholder 2"/>
          <p:cNvSpPr>
            <a:spLocks noGrp="1"/>
          </p:cNvSpPr>
          <p:nvPr>
            <p:ph idx="1"/>
          </p:nvPr>
        </p:nvSpPr>
        <p:spPr/>
        <p:txBody>
          <a:bodyPr/>
          <a:lstStyle/>
          <a:p>
            <a:pPr marL="0" indent="0">
              <a:buNone/>
            </a:pPr>
            <a:r>
              <a:rPr lang="en-US" dirty="0" smtClean="0"/>
              <a:t>	go to our website</a:t>
            </a:r>
          </a:p>
          <a:p>
            <a:endParaRPr lang="en-US" dirty="0" smtClean="0"/>
          </a:p>
          <a:p>
            <a:pPr marL="457200" lvl="1" indent="0">
              <a:buNone/>
            </a:pPr>
            <a:r>
              <a:rPr lang="en-US" sz="3600" dirty="0" smtClean="0">
                <a:hlinkClick r:id="rId2"/>
              </a:rPr>
              <a:t>www.physiologyconcepts.org</a:t>
            </a:r>
            <a:endParaRPr lang="en-US" sz="3600" dirty="0" smtClean="0"/>
          </a:p>
          <a:p>
            <a:pPr marL="457200" lvl="1" indent="0">
              <a:buNone/>
            </a:pPr>
            <a:endParaRPr lang="en-US" dirty="0"/>
          </a:p>
          <a:p>
            <a:pPr marL="457200" lvl="1" indent="0">
              <a:buNone/>
            </a:pPr>
            <a:r>
              <a:rPr lang="en-US" dirty="0"/>
              <a:t>w</a:t>
            </a:r>
            <a:r>
              <a:rPr lang="en-US" dirty="0" smtClean="0"/>
              <a:t>here you will find our papers, abstracts of posters, and eventually samples of our conceptual frameworks and concept inventories.</a:t>
            </a:r>
            <a:endParaRPr lang="en-US" dirty="0"/>
          </a:p>
        </p:txBody>
      </p:sp>
    </p:spTree>
    <p:extLst>
      <p:ext uri="{BB962C8B-B14F-4D97-AF65-F5344CB8AC3E}">
        <p14:creationId xmlns:p14="http://schemas.microsoft.com/office/powerpoint/2010/main" val="284440845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400" b="1" dirty="0" smtClean="0">
                <a:solidFill>
                  <a:srgbClr val="0000FF"/>
                </a:solidFill>
              </a:rPr>
              <a:t>Thank you for having invited me to attend this meeting in </a:t>
            </a:r>
          </a:p>
          <a:p>
            <a:pPr marL="0" indent="0" algn="ctr">
              <a:buNone/>
            </a:pPr>
            <a:r>
              <a:rPr lang="en-US" sz="4400" b="1" dirty="0" smtClean="0">
                <a:solidFill>
                  <a:srgbClr val="0000FF"/>
                </a:solidFill>
              </a:rPr>
              <a:t>beautiful Tasmania, </a:t>
            </a:r>
          </a:p>
          <a:p>
            <a:pPr marL="0" indent="0" algn="ctr">
              <a:buNone/>
            </a:pPr>
            <a:r>
              <a:rPr lang="en-US" sz="4400" b="1" dirty="0" smtClean="0">
                <a:solidFill>
                  <a:srgbClr val="0000FF"/>
                </a:solidFill>
              </a:rPr>
              <a:t>and thank you for your attention!</a:t>
            </a:r>
            <a:endParaRPr lang="en-US" sz="4400" b="1" dirty="0">
              <a:solidFill>
                <a:srgbClr val="0000FF"/>
              </a:solidFill>
            </a:endParaRPr>
          </a:p>
        </p:txBody>
      </p:sp>
    </p:spTree>
    <p:extLst>
      <p:ext uri="{BB962C8B-B14F-4D97-AF65-F5344CB8AC3E}">
        <p14:creationId xmlns:p14="http://schemas.microsoft.com/office/powerpoint/2010/main" val="6898811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agenda today</a:t>
            </a:r>
            <a:endParaRPr lang="en-US" b="1" dirty="0"/>
          </a:p>
        </p:txBody>
      </p:sp>
      <p:sp>
        <p:nvSpPr>
          <p:cNvPr id="3" name="Content Placeholder 2"/>
          <p:cNvSpPr>
            <a:spLocks noGrp="1"/>
          </p:cNvSpPr>
          <p:nvPr>
            <p:ph idx="1"/>
          </p:nvPr>
        </p:nvSpPr>
        <p:spPr/>
        <p:txBody>
          <a:bodyPr/>
          <a:lstStyle/>
          <a:p>
            <a:r>
              <a:rPr lang="en-US" dirty="0" smtClean="0"/>
              <a:t>Who are we and why does it matter?</a:t>
            </a:r>
          </a:p>
          <a:p>
            <a:r>
              <a:rPr lang="en-US" dirty="0" smtClean="0"/>
              <a:t>What are the core concepts of physiology?</a:t>
            </a:r>
          </a:p>
        </p:txBody>
      </p:sp>
    </p:spTree>
    <p:extLst>
      <p:ext uri="{BB962C8B-B14F-4D97-AF65-F5344CB8AC3E}">
        <p14:creationId xmlns:p14="http://schemas.microsoft.com/office/powerpoint/2010/main" val="9577442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agenda today</a:t>
            </a:r>
            <a:endParaRPr lang="en-US" b="1" dirty="0"/>
          </a:p>
        </p:txBody>
      </p:sp>
      <p:sp>
        <p:nvSpPr>
          <p:cNvPr id="3" name="Content Placeholder 2"/>
          <p:cNvSpPr>
            <a:spLocks noGrp="1"/>
          </p:cNvSpPr>
          <p:nvPr>
            <p:ph idx="1"/>
          </p:nvPr>
        </p:nvSpPr>
        <p:spPr/>
        <p:txBody>
          <a:bodyPr/>
          <a:lstStyle/>
          <a:p>
            <a:r>
              <a:rPr lang="en-US" dirty="0" smtClean="0"/>
              <a:t>Who are we and why does it matter?</a:t>
            </a:r>
          </a:p>
          <a:p>
            <a:r>
              <a:rPr lang="en-US" dirty="0" smtClean="0"/>
              <a:t>What are the core concepts of physiology?</a:t>
            </a:r>
          </a:p>
          <a:p>
            <a:r>
              <a:rPr lang="en-US" dirty="0" smtClean="0"/>
              <a:t>How do we know if our students understand the core concepts?</a:t>
            </a:r>
          </a:p>
        </p:txBody>
      </p:sp>
    </p:spTree>
    <p:extLst>
      <p:ext uri="{BB962C8B-B14F-4D97-AF65-F5344CB8AC3E}">
        <p14:creationId xmlns:p14="http://schemas.microsoft.com/office/powerpoint/2010/main" val="33666307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agenda today</a:t>
            </a:r>
            <a:endParaRPr lang="en-US" b="1" dirty="0"/>
          </a:p>
        </p:txBody>
      </p:sp>
      <p:sp>
        <p:nvSpPr>
          <p:cNvPr id="3" name="Content Placeholder 2"/>
          <p:cNvSpPr>
            <a:spLocks noGrp="1"/>
          </p:cNvSpPr>
          <p:nvPr>
            <p:ph idx="1"/>
          </p:nvPr>
        </p:nvSpPr>
        <p:spPr/>
        <p:txBody>
          <a:bodyPr/>
          <a:lstStyle/>
          <a:p>
            <a:r>
              <a:rPr lang="en-US" dirty="0" smtClean="0"/>
              <a:t>Who are we and why does it matter?</a:t>
            </a:r>
          </a:p>
          <a:p>
            <a:r>
              <a:rPr lang="en-US" dirty="0" smtClean="0"/>
              <a:t>What are the core concepts of physiology?</a:t>
            </a:r>
          </a:p>
          <a:p>
            <a:r>
              <a:rPr lang="en-US" dirty="0" smtClean="0"/>
              <a:t>How do we know if our students understand the core concepts?</a:t>
            </a:r>
          </a:p>
          <a:p>
            <a:r>
              <a:rPr lang="en-US" dirty="0" smtClean="0"/>
              <a:t>What is the role of the physiology education community in this program?</a:t>
            </a:r>
            <a:endParaRPr lang="en-US" dirty="0"/>
          </a:p>
        </p:txBody>
      </p:sp>
    </p:spTree>
    <p:extLst>
      <p:ext uri="{BB962C8B-B14F-4D97-AF65-F5344CB8AC3E}">
        <p14:creationId xmlns:p14="http://schemas.microsoft.com/office/powerpoint/2010/main" val="7946427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41052">
            <a:off x="1398403" y="2694253"/>
            <a:ext cx="6308540" cy="1015663"/>
          </a:xfrm>
          <a:prstGeom prst="rect">
            <a:avLst/>
          </a:prstGeom>
          <a:noFill/>
        </p:spPr>
        <p:txBody>
          <a:bodyPr wrap="square" rtlCol="0">
            <a:spAutoFit/>
          </a:bodyPr>
          <a:lstStyle/>
          <a:p>
            <a:pPr algn="ctr"/>
            <a:r>
              <a:rPr lang="en-US" sz="6000" b="1" i="1" dirty="0" smtClean="0">
                <a:solidFill>
                  <a:srgbClr val="FF0000"/>
                </a:solidFill>
              </a:rPr>
              <a:t>Who are we?</a:t>
            </a:r>
            <a:endParaRPr lang="en-US" sz="6000" b="1" i="1" dirty="0">
              <a:solidFill>
                <a:srgbClr val="FF0000"/>
              </a:solidFill>
            </a:endParaRPr>
          </a:p>
        </p:txBody>
      </p:sp>
    </p:spTree>
    <p:extLst>
      <p:ext uri="{BB962C8B-B14F-4D97-AF65-F5344CB8AC3E}">
        <p14:creationId xmlns:p14="http://schemas.microsoft.com/office/powerpoint/2010/main" val="18102992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33378</TotalTime>
  <Words>2012</Words>
  <Application>Microsoft Macintosh PowerPoint</Application>
  <PresentationFormat>On-screen Show (4:3)</PresentationFormat>
  <Paragraphs>251</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The core concepts of physiology: What are they and how do we know if our students understand them?</vt:lpstr>
      <vt:lpstr>The Medical Center and Chicago</vt:lpstr>
      <vt:lpstr>The Academic Facility (AcFac)</vt:lpstr>
      <vt:lpstr>My agenda today</vt:lpstr>
      <vt:lpstr>My agenda today</vt:lpstr>
      <vt:lpstr>My agenda today</vt:lpstr>
      <vt:lpstr>My agenda today</vt:lpstr>
      <vt:lpstr>My agenda today</vt:lpstr>
      <vt:lpstr>PowerPoint Presentation</vt:lpstr>
      <vt:lpstr>Who are we? Members of the CAP team</vt:lpstr>
      <vt:lpstr>PowerPoint Presentation</vt:lpstr>
      <vt:lpstr>Where our faculty cohort teach(*)</vt:lpstr>
      <vt:lpstr>The point of this geography lesson</vt:lpstr>
      <vt:lpstr>What are “core concepts?”</vt:lpstr>
      <vt:lpstr>What are core concepts? (1)</vt:lpstr>
      <vt:lpstr>What are core concepts?(2)</vt:lpstr>
      <vt:lpstr>My “definition of “core concepts”</vt:lpstr>
      <vt:lpstr>PowerPoint Presentation</vt:lpstr>
      <vt:lpstr>Conceptual Assessment in Biology (sponsored by NSF)</vt:lpstr>
      <vt:lpstr>Conceptual Assessment in Biology (sponsored by NSF)</vt:lpstr>
      <vt:lpstr>“Big ideas” in biology (edited)</vt:lpstr>
      <vt:lpstr>How did we determine the core concepts of physiology?</vt:lpstr>
      <vt:lpstr>PowerPoint Presentation</vt:lpstr>
      <vt:lpstr>The core concepts of physiology: Ranking by diverse faculty</vt:lpstr>
      <vt:lpstr>The core concepts of physiology: Ranking by diverse faculty</vt:lpstr>
      <vt:lpstr>The core concepts of physiology being expanded by CAP</vt:lpstr>
      <vt:lpstr>Homeostasis</vt:lpstr>
      <vt:lpstr>Cell-cell communications</vt:lpstr>
      <vt:lpstr>Flow down gradients</vt:lpstr>
      <vt:lpstr>No unique, “correct” set of concepts</vt:lpstr>
      <vt:lpstr>Overlap of core concepts</vt:lpstr>
      <vt:lpstr>PowerPoint Presentation</vt:lpstr>
      <vt:lpstr>Teaching/learning physiology</vt:lpstr>
      <vt:lpstr>The size of core concepts</vt:lpstr>
      <vt:lpstr>PowerPoint Presentation</vt:lpstr>
      <vt:lpstr>How do we get from a core concept to a concept inventory?</vt:lpstr>
      <vt:lpstr>What’s the problem?</vt:lpstr>
      <vt:lpstr>Unpacking core concepts</vt:lpstr>
      <vt:lpstr>How do we get from a core concept to a concept inventory?</vt:lpstr>
      <vt:lpstr>Unpacking the core concept of homeostasis</vt:lpstr>
      <vt:lpstr>Top level unpacking of the concept of homeostasis</vt:lpstr>
      <vt:lpstr>Unpacking of component concept of homeostasis</vt:lpstr>
      <vt:lpstr>Developing a conceptual assessment instrument about homeostasis </vt:lpstr>
      <vt:lpstr>Developing a conceptual assessment instrument about homeostasis (1)</vt:lpstr>
      <vt:lpstr>Developing a conceptual assessment instrument about homeostasis (2)</vt:lpstr>
      <vt:lpstr>Validating the inventory</vt:lpstr>
      <vt:lpstr>Question types and results</vt:lpstr>
      <vt:lpstr>Results of validation studies</vt:lpstr>
      <vt:lpstr>The HCI is only an example</vt:lpstr>
      <vt:lpstr>PowerPoint Presentation</vt:lpstr>
      <vt:lpstr>The role of community in this enterprise (1)</vt:lpstr>
      <vt:lpstr>The role of community in this enterprise (2)</vt:lpstr>
      <vt:lpstr>Concluding remarks</vt:lpstr>
      <vt:lpstr>To find out more . . . </vt:lpstr>
      <vt:lpstr>PowerPoint Presentation</vt:lpstr>
    </vt:vector>
  </TitlesOfParts>
  <Company>Rush Medical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Michael</dc:creator>
  <cp:lastModifiedBy>Joel Michael</cp:lastModifiedBy>
  <cp:revision>117</cp:revision>
  <cp:lastPrinted>2015-11-12T18:37:17Z</cp:lastPrinted>
  <dcterms:created xsi:type="dcterms:W3CDTF">2015-05-05T22:47:08Z</dcterms:created>
  <dcterms:modified xsi:type="dcterms:W3CDTF">2015-12-10T17:27:13Z</dcterms:modified>
</cp:coreProperties>
</file>