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sldIdLst>
    <p:sldId id="256" r:id="rId2"/>
    <p:sldId id="261" r:id="rId3"/>
    <p:sldId id="347" r:id="rId4"/>
    <p:sldId id="404" r:id="rId5"/>
    <p:sldId id="396" r:id="rId6"/>
    <p:sldId id="362" r:id="rId7"/>
    <p:sldId id="398" r:id="rId8"/>
    <p:sldId id="393" r:id="rId9"/>
    <p:sldId id="355" r:id="rId10"/>
    <p:sldId id="316" r:id="rId11"/>
    <p:sldId id="304" r:id="rId12"/>
    <p:sldId id="284" r:id="rId13"/>
    <p:sldId id="320" r:id="rId14"/>
    <p:sldId id="319" r:id="rId15"/>
    <p:sldId id="368" r:id="rId16"/>
    <p:sldId id="264" r:id="rId17"/>
    <p:sldId id="265" r:id="rId18"/>
    <p:sldId id="266" r:id="rId19"/>
    <p:sldId id="369" r:id="rId20"/>
    <p:sldId id="267" r:id="rId21"/>
    <p:sldId id="356" r:id="rId22"/>
    <p:sldId id="302" r:id="rId23"/>
    <p:sldId id="324" r:id="rId24"/>
    <p:sldId id="295" r:id="rId25"/>
    <p:sldId id="303" r:id="rId26"/>
    <p:sldId id="352" r:id="rId27"/>
    <p:sldId id="291" r:id="rId28"/>
    <p:sldId id="292" r:id="rId29"/>
    <p:sldId id="321" r:id="rId30"/>
    <p:sldId id="288" r:id="rId31"/>
    <p:sldId id="287" r:id="rId32"/>
    <p:sldId id="289" r:id="rId33"/>
    <p:sldId id="334" r:id="rId34"/>
    <p:sldId id="358" r:id="rId35"/>
    <p:sldId id="360" r:id="rId36"/>
    <p:sldId id="374" r:id="rId37"/>
    <p:sldId id="375" r:id="rId38"/>
    <p:sldId id="378" r:id="rId39"/>
    <p:sldId id="298" r:id="rId40"/>
    <p:sldId id="307" r:id="rId41"/>
    <p:sldId id="272" r:id="rId42"/>
    <p:sldId id="308" r:id="rId43"/>
    <p:sldId id="305" r:id="rId44"/>
    <p:sldId id="405" r:id="rId45"/>
    <p:sldId id="326" r:id="rId46"/>
    <p:sldId id="381" r:id="rId47"/>
    <p:sldId id="379" r:id="rId48"/>
    <p:sldId id="329" r:id="rId49"/>
    <p:sldId id="390" r:id="rId50"/>
    <p:sldId id="384" r:id="rId51"/>
    <p:sldId id="385" r:id="rId52"/>
    <p:sldId id="388" r:id="rId53"/>
    <p:sldId id="386" r:id="rId54"/>
    <p:sldId id="389" r:id="rId55"/>
    <p:sldId id="391" r:id="rId56"/>
    <p:sldId id="380" r:id="rId57"/>
    <p:sldId id="310" r:id="rId58"/>
    <p:sldId id="341" r:id="rId59"/>
    <p:sldId id="269" r:id="rId60"/>
    <p:sldId id="395" r:id="rId61"/>
    <p:sldId id="364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0">
          <p15:clr>
            <a:srgbClr val="A4A3A4"/>
          </p15:clr>
        </p15:guide>
        <p15:guide id="2" pos="18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48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2552" y="-104"/>
      </p:cViewPr>
      <p:guideLst>
        <p:guide orient="horz" pos="1990"/>
        <p:guide pos="18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531AC-788B-A346-BD16-805A30E9A96D}" type="datetimeFigureOut">
              <a:rPr lang="en-US" smtClean="0"/>
              <a:t>4/25/19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14802-C544-5A4B-9BC9-17B21DDAD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60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14802-C544-5A4B-9BC9-17B21DDADA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64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4086-FEAF-B343-AED5-0F1B53D4111A}" type="datetimeFigureOut">
              <a:rPr lang="en-US" smtClean="0"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383-5D3F-674E-BC35-98609567E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8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4086-FEAF-B343-AED5-0F1B53D4111A}" type="datetimeFigureOut">
              <a:rPr lang="en-US" smtClean="0"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383-5D3F-674E-BC35-98609567E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0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4086-FEAF-B343-AED5-0F1B53D4111A}" type="datetimeFigureOut">
              <a:rPr lang="en-US" smtClean="0"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383-5D3F-674E-BC35-98609567E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1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4086-FEAF-B343-AED5-0F1B53D4111A}" type="datetimeFigureOut">
              <a:rPr lang="en-US" smtClean="0"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383-5D3F-674E-BC35-98609567E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9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4086-FEAF-B343-AED5-0F1B53D4111A}" type="datetimeFigureOut">
              <a:rPr lang="en-US" smtClean="0"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383-5D3F-674E-BC35-98609567E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8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4086-FEAF-B343-AED5-0F1B53D4111A}" type="datetimeFigureOut">
              <a:rPr lang="en-US" smtClean="0"/>
              <a:t>4/25/19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383-5D3F-674E-BC35-98609567E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2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4086-FEAF-B343-AED5-0F1B53D4111A}" type="datetimeFigureOut">
              <a:rPr lang="en-US" smtClean="0"/>
              <a:t>4/25/19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383-5D3F-674E-BC35-98609567E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9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4086-FEAF-B343-AED5-0F1B53D4111A}" type="datetimeFigureOut">
              <a:rPr lang="en-US" smtClean="0"/>
              <a:t>4/25/19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383-5D3F-674E-BC35-98609567E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6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4086-FEAF-B343-AED5-0F1B53D4111A}" type="datetimeFigureOut">
              <a:rPr lang="en-US" smtClean="0"/>
              <a:t>4/25/19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383-5D3F-674E-BC35-98609567E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3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4086-FEAF-B343-AED5-0F1B53D4111A}" type="datetimeFigureOut">
              <a:rPr lang="en-US" smtClean="0"/>
              <a:t>4/25/19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383-5D3F-674E-BC35-98609567E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4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4086-FEAF-B343-AED5-0F1B53D4111A}" type="datetimeFigureOut">
              <a:rPr lang="en-US" smtClean="0"/>
              <a:t>4/25/19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383-5D3F-674E-BC35-98609567E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3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84086-FEAF-B343-AED5-0F1B53D4111A}" type="datetimeFigureOut">
              <a:rPr lang="en-US" smtClean="0"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CB383-5D3F-674E-BC35-98609567E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5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i.org/10.1152/advan.00103.2015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4230"/>
            <a:ext cx="7772400" cy="2225646"/>
          </a:xfrm>
        </p:spPr>
        <p:txBody>
          <a:bodyPr>
            <a:normAutofit/>
          </a:bodyPr>
          <a:lstStyle/>
          <a:p>
            <a:r>
              <a:rPr lang="en-US" b="1" dirty="0" smtClean="0"/>
              <a:t>Teaching Physiology in the Midst of a </a:t>
            </a:r>
            <a:r>
              <a:rPr lang="en-US" b="1" dirty="0"/>
              <a:t>K</a:t>
            </a:r>
            <a:r>
              <a:rPr lang="en-US" b="1" dirty="0" smtClean="0"/>
              <a:t>nowledge </a:t>
            </a:r>
            <a:r>
              <a:rPr lang="en-US" b="1" dirty="0"/>
              <a:t>E</a:t>
            </a:r>
            <a:r>
              <a:rPr lang="en-US" b="1" dirty="0" smtClean="0"/>
              <a:t>xplosion: </a:t>
            </a:r>
            <a:br>
              <a:rPr lang="en-US" b="1" dirty="0" smtClean="0"/>
            </a:br>
            <a:r>
              <a:rPr lang="en-US" b="1" dirty="0" smtClean="0"/>
              <a:t>A Role for Core </a:t>
            </a:r>
            <a:r>
              <a:rPr lang="en-US" b="1" dirty="0"/>
              <a:t>C</a:t>
            </a:r>
            <a:r>
              <a:rPr lang="en-US" b="1" dirty="0" smtClean="0"/>
              <a:t>oncepts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19829"/>
            <a:ext cx="6400800" cy="310698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Joel Michael, PhD</a:t>
            </a:r>
          </a:p>
          <a:p>
            <a:r>
              <a:rPr lang="en-US" sz="2800" b="1" dirty="0" smtClean="0">
                <a:solidFill>
                  <a:srgbClr val="008000"/>
                </a:solidFill>
              </a:rPr>
              <a:t>Professor Emeritus</a:t>
            </a:r>
          </a:p>
          <a:p>
            <a:r>
              <a:rPr lang="en-US" sz="2800" b="1" dirty="0" smtClean="0">
                <a:solidFill>
                  <a:srgbClr val="008000"/>
                </a:solidFill>
              </a:rPr>
              <a:t>Department of Physiology &amp; Biophysics</a:t>
            </a:r>
          </a:p>
          <a:p>
            <a:r>
              <a:rPr lang="en-US" sz="2800" b="1" dirty="0" smtClean="0">
                <a:solidFill>
                  <a:srgbClr val="008000"/>
                </a:solidFill>
              </a:rPr>
              <a:t>Rush Medical College</a:t>
            </a:r>
          </a:p>
          <a:p>
            <a:r>
              <a:rPr lang="en-US" sz="2800" b="1" dirty="0" smtClean="0">
                <a:solidFill>
                  <a:srgbClr val="008000"/>
                </a:solidFill>
              </a:rPr>
              <a:t>Chicago, IL</a:t>
            </a:r>
          </a:p>
          <a:p>
            <a:r>
              <a:rPr lang="en-US" sz="2800" b="1" dirty="0" smtClean="0">
                <a:solidFill>
                  <a:srgbClr val="008000"/>
                </a:solidFill>
              </a:rPr>
              <a:t>jmichael40@gmail.com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8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</a:t>
            </a:r>
            <a:r>
              <a:rPr lang="en-US" b="1" dirty="0" smtClean="0"/>
              <a:t>ow do we decide what to teach?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Arthur J. Vander (1998)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SOME </a:t>
            </a:r>
            <a:r>
              <a:rPr lang="en-US" dirty="0"/>
              <a:t>DIFFICULT TOPICS TO TEACH (AND NOT TO TEACH</a:t>
            </a:r>
            <a:r>
              <a:rPr lang="en-US" dirty="0" smtClean="0"/>
              <a:t>) IN </a:t>
            </a:r>
            <a:r>
              <a:rPr lang="en-US" dirty="0"/>
              <a:t>RENAL PHYSIOLOGY</a:t>
            </a:r>
          </a:p>
          <a:p>
            <a:pPr marL="0" indent="0" algn="r">
              <a:buNone/>
            </a:pPr>
            <a:r>
              <a:rPr lang="en-US" sz="2800" i="1" dirty="0" err="1" smtClean="0"/>
              <a:t>Advan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Physiol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Educ</a:t>
            </a:r>
            <a:r>
              <a:rPr lang="en-US" sz="2800" dirty="0" smtClean="0"/>
              <a:t> 20(1),</a:t>
            </a:r>
            <a:r>
              <a:rPr lang="en-US" sz="2800" dirty="0"/>
              <a:t> S148 – S156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smtClean="0"/>
              <a:t> 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</a:t>
            </a:r>
            <a:r>
              <a:rPr lang="en-US" b="1" dirty="0" smtClean="0"/>
              <a:t>ow do we decide what to teach?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commented on the problem of what to teach, or not teach, Vander said this:</a:t>
            </a: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“This </a:t>
            </a:r>
            <a:r>
              <a:rPr lang="en-US" dirty="0"/>
              <a:t>is in keeping with one of my major teaching rules—</a:t>
            </a:r>
            <a:r>
              <a:rPr lang="en-US" b="1" i="1" dirty="0">
                <a:solidFill>
                  <a:srgbClr val="008000"/>
                </a:solidFill>
              </a:rPr>
              <a:t>you should never lie but you don’t need to tell the entire truth</a:t>
            </a:r>
            <a:r>
              <a:rPr lang="en-US" dirty="0" smtClean="0"/>
              <a:t>.” (emphasis added)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5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words of wisdom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“. . . that </a:t>
            </a:r>
            <a:r>
              <a:rPr lang="en-US" dirty="0"/>
              <a:t>we present the material in layers, the first layer being the absolutely essential primary </a:t>
            </a:r>
            <a:r>
              <a:rPr lang="en-US" dirty="0" smtClean="0"/>
              <a:t>inputs . . . </a:t>
            </a:r>
            <a:r>
              <a:rPr lang="en-US" dirty="0"/>
              <a:t>as we add more layers we should keep referring back to the primary inputs and the bottom </a:t>
            </a:r>
            <a:r>
              <a:rPr lang="en-US" dirty="0" smtClean="0"/>
              <a:t>line.”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 will have more to say about “layers” in a few minutes.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do they need to know?</a:t>
            </a:r>
            <a:endParaRPr lang="en-US" b="1" dirty="0"/>
          </a:p>
        </p:txBody>
      </p:sp>
      <p:pic>
        <p:nvPicPr>
          <p:cNvPr id="4" name="Content Placeholder 3" descr="what to teach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96" r="-76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65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do they need to know?</a:t>
            </a:r>
            <a:endParaRPr lang="en-US" b="1" dirty="0"/>
          </a:p>
        </p:txBody>
      </p:sp>
      <p:pic>
        <p:nvPicPr>
          <p:cNvPr id="4" name="Content Placeholder 3" descr="what to teach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96" r="-769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872668" y="4555495"/>
            <a:ext cx="2913029" cy="138499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 they need to know about </a:t>
            </a:r>
          </a:p>
          <a:p>
            <a:r>
              <a:rPr lang="en-US" sz="2800" dirty="0" smtClean="0"/>
              <a:t>Inputs 3, 4 &amp; 5?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770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08" y="1822060"/>
            <a:ext cx="8640235" cy="45351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 smtClean="0">
                <a:solidFill>
                  <a:srgbClr val="000000"/>
                </a:solidFill>
              </a:rPr>
              <a:t>[A core concept is an idea that is] “</a:t>
            </a:r>
            <a:r>
              <a:rPr lang="en-US" sz="3500" dirty="0">
                <a:solidFill>
                  <a:srgbClr val="000000"/>
                </a:solidFill>
              </a:rPr>
              <a:t>well tested, validated, and absolutely </a:t>
            </a:r>
            <a:r>
              <a:rPr lang="en-US" sz="3500" b="1" dirty="0">
                <a:solidFill>
                  <a:srgbClr val="FF0000"/>
                </a:solidFill>
              </a:rPr>
              <a:t>central to the discipline</a:t>
            </a:r>
            <a:r>
              <a:rPr lang="en-US" sz="3500" dirty="0">
                <a:solidFill>
                  <a:srgbClr val="000000"/>
                </a:solidFill>
              </a:rPr>
              <a:t>.  Each </a:t>
            </a:r>
            <a:r>
              <a:rPr lang="en-US" sz="3500" b="1" dirty="0">
                <a:solidFill>
                  <a:srgbClr val="FF0000"/>
                </a:solidFill>
              </a:rPr>
              <a:t>integrates</a:t>
            </a:r>
            <a:r>
              <a:rPr lang="en-US" sz="3500" dirty="0">
                <a:solidFill>
                  <a:srgbClr val="000000"/>
                </a:solidFill>
              </a:rPr>
              <a:t> many different findings and has exceptionally </a:t>
            </a:r>
            <a:r>
              <a:rPr lang="en-US" sz="3500" b="1" dirty="0">
                <a:solidFill>
                  <a:srgbClr val="FF0000"/>
                </a:solidFill>
              </a:rPr>
              <a:t>broad explanatory scope</a:t>
            </a:r>
            <a:r>
              <a:rPr lang="en-US" sz="3500" dirty="0">
                <a:solidFill>
                  <a:srgbClr val="000000"/>
                </a:solidFill>
              </a:rPr>
              <a:t>.  Each is the source of </a:t>
            </a:r>
            <a:r>
              <a:rPr lang="en-US" sz="3500" b="1" dirty="0">
                <a:solidFill>
                  <a:srgbClr val="FF0000"/>
                </a:solidFill>
              </a:rPr>
              <a:t>coherence</a:t>
            </a:r>
            <a:r>
              <a:rPr lang="en-US" sz="3500" dirty="0">
                <a:solidFill>
                  <a:srgbClr val="000000"/>
                </a:solidFill>
              </a:rPr>
              <a:t> for many key concepts, principles, and even other theories in the discipline.” 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	</a:t>
            </a:r>
            <a:r>
              <a:rPr lang="en-US" sz="2400" dirty="0" err="1" smtClean="0">
                <a:solidFill>
                  <a:srgbClr val="000000"/>
                </a:solidFill>
              </a:rPr>
              <a:t>Duschl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RA, </a:t>
            </a:r>
            <a:r>
              <a:rPr lang="en-US" sz="2400" dirty="0" err="1">
                <a:solidFill>
                  <a:srgbClr val="000000"/>
                </a:solidFill>
              </a:rPr>
              <a:t>Schweingruber</a:t>
            </a:r>
            <a:r>
              <a:rPr lang="en-US" sz="2400" dirty="0">
                <a:solidFill>
                  <a:srgbClr val="000000"/>
                </a:solidFill>
              </a:rPr>
              <a:t> HA, </a:t>
            </a:r>
            <a:r>
              <a:rPr lang="en-US" sz="2400" dirty="0" err="1">
                <a:solidFill>
                  <a:srgbClr val="000000"/>
                </a:solidFill>
              </a:rPr>
              <a:t>Shouse</a:t>
            </a:r>
            <a:r>
              <a:rPr lang="en-US" sz="2400" dirty="0">
                <a:solidFill>
                  <a:srgbClr val="000000"/>
                </a:solidFill>
              </a:rPr>
              <a:t> AW (</a:t>
            </a:r>
            <a:r>
              <a:rPr lang="en-US" sz="2400" dirty="0" err="1">
                <a:solidFill>
                  <a:srgbClr val="000000"/>
                </a:solidFill>
              </a:rPr>
              <a:t>eds</a:t>
            </a:r>
            <a:r>
              <a:rPr lang="en-US" sz="2400" dirty="0">
                <a:solidFill>
                  <a:srgbClr val="000000"/>
                </a:solidFill>
              </a:rPr>
              <a:t>).  Taking </a:t>
            </a:r>
            <a:r>
              <a:rPr lang="en-US" sz="2400" dirty="0" smtClean="0">
                <a:solidFill>
                  <a:srgbClr val="000000"/>
                </a:solidFill>
              </a:rPr>
              <a:t>science </a:t>
            </a:r>
            <a:r>
              <a:rPr lang="en-US" sz="2400" dirty="0">
                <a:solidFill>
                  <a:srgbClr val="000000"/>
                </a:solidFill>
              </a:rPr>
              <a:t>to </a:t>
            </a:r>
            <a:r>
              <a:rPr lang="en-US" sz="2400" dirty="0" smtClean="0">
                <a:solidFill>
                  <a:srgbClr val="000000"/>
                </a:solidFill>
              </a:rPr>
              <a:t>	school</a:t>
            </a:r>
            <a:r>
              <a:rPr lang="en-US" sz="2400" dirty="0">
                <a:solidFill>
                  <a:srgbClr val="000000"/>
                </a:solidFill>
              </a:rPr>
              <a:t>: Learning and teaching science in </a:t>
            </a:r>
            <a:r>
              <a:rPr lang="en-US" sz="2400" dirty="0" smtClean="0">
                <a:solidFill>
                  <a:srgbClr val="000000"/>
                </a:solidFill>
              </a:rPr>
              <a:t>grades K</a:t>
            </a:r>
            <a:r>
              <a:rPr lang="en-US" sz="2400" dirty="0">
                <a:solidFill>
                  <a:srgbClr val="000000"/>
                </a:solidFill>
              </a:rPr>
              <a:t>-8.  National </a:t>
            </a:r>
            <a:r>
              <a:rPr lang="en-US" sz="2400" dirty="0" smtClean="0">
                <a:solidFill>
                  <a:srgbClr val="000000"/>
                </a:solidFill>
              </a:rPr>
              <a:t>	Academies </a:t>
            </a:r>
            <a:r>
              <a:rPr lang="en-US" sz="2400" dirty="0">
                <a:solidFill>
                  <a:srgbClr val="000000"/>
                </a:solidFill>
              </a:rPr>
              <a:t>Press, Washington </a:t>
            </a:r>
            <a:r>
              <a:rPr lang="en-US" sz="2400" dirty="0" smtClean="0">
                <a:solidFill>
                  <a:srgbClr val="000000"/>
                </a:solidFill>
              </a:rPr>
              <a:t>DC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What is a core concept?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For me personally . . .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a core concept is what I want my students to remember in five years even if they remember none of the details!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3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The 15 core concepts of physiology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/>
              <a:t>(in alphabetical order)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69172"/>
              </p:ext>
            </p:extLst>
          </p:nvPr>
        </p:nvGraphicFramePr>
        <p:xfrm>
          <a:off x="312302" y="1873320"/>
          <a:ext cx="854672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3360"/>
                <a:gridCol w="42733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Causality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Homeostasis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729"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Cell-cell communication</a:t>
                      </a:r>
                      <a:endParaRPr lang="en-US" sz="32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Interdependence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Cell membrane</a:t>
                      </a:r>
                      <a:endParaRPr lang="en-US" sz="32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Levels of organization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Cell</a:t>
                      </a:r>
                      <a:r>
                        <a:rPr lang="en-US" sz="3200" b="0" baseline="0" dirty="0" smtClean="0"/>
                        <a:t> theory</a:t>
                      </a:r>
                      <a:endParaRPr lang="en-US" sz="32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Mass balance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Energy</a:t>
                      </a:r>
                      <a:endParaRPr lang="en-US" sz="32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Physics/chemistry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Evolution</a:t>
                      </a:r>
                      <a:endParaRPr lang="en-US" sz="32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Scientific reasoning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Flow down gradients</a:t>
                      </a:r>
                      <a:endParaRPr lang="en-US" sz="32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Structure/function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Genes to proteins</a:t>
                      </a:r>
                      <a:endParaRPr lang="en-US" sz="32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5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core concepts . . .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524"/>
            <a:ext cx="8229600" cy="502020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a</a:t>
            </a:r>
            <a:r>
              <a:rPr lang="en-US" dirty="0" smtClean="0"/>
              <a:t>re NOT an attempt to systematically define the </a:t>
            </a:r>
            <a:r>
              <a:rPr lang="en-US" b="1" i="1" dirty="0" smtClean="0"/>
              <a:t>science of physiology.</a:t>
            </a:r>
          </a:p>
          <a:p>
            <a:pPr marL="514350" indent="-514350">
              <a:buAutoNum type="arabicPeriod"/>
            </a:pPr>
            <a:r>
              <a:rPr lang="en-US" dirty="0" smtClean="0"/>
              <a:t>DO NOT define the content of a physiology </a:t>
            </a:r>
            <a:r>
              <a:rPr lang="en-US" b="1" i="1" dirty="0" smtClean="0"/>
              <a:t>course.</a:t>
            </a:r>
          </a:p>
          <a:p>
            <a:pPr marL="514350" indent="-514350">
              <a:buAutoNum type="arabicPeriod"/>
            </a:pPr>
            <a:r>
              <a:rPr lang="en-US" dirty="0" smtClean="0"/>
              <a:t>DO NOT define the content of a physiology </a:t>
            </a:r>
            <a:r>
              <a:rPr lang="en-US" b="1" i="1" dirty="0" smtClean="0"/>
              <a:t>curriculum.</a:t>
            </a:r>
          </a:p>
        </p:txBody>
      </p:sp>
    </p:spTree>
    <p:extLst>
      <p:ext uri="{BB962C8B-B14F-4D97-AF65-F5344CB8AC3E}">
        <p14:creationId xmlns:p14="http://schemas.microsoft.com/office/powerpoint/2010/main" val="10896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core concepts . . .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/>
              <a:buAutoNum type="arabicPeriod"/>
            </a:pPr>
            <a:r>
              <a:rPr lang="en-US" dirty="0" smtClean="0"/>
              <a:t>Are meant to be useful; we wanted to produce something that will help teachers and students.</a:t>
            </a:r>
            <a:endParaRPr lang="en-US" b="1" i="1" dirty="0" smtClean="0"/>
          </a:p>
          <a:p>
            <a:pPr marL="514350" indent="-514350">
              <a:buAutoNum type="arabicPeriod"/>
            </a:pPr>
            <a:r>
              <a:rPr lang="en-US" dirty="0" smtClean="0"/>
              <a:t>Therefore our list of core concepts is not unique and not definitive.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Different teachers, different courses, 				different curricula may find different 				core concepts useful.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Acknowledgements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478201"/>
            <a:ext cx="7408333" cy="5101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u="sng" dirty="0" smtClean="0">
                <a:solidFill>
                  <a:schemeClr val="tx1"/>
                </a:solidFill>
              </a:rPr>
              <a:t>THE CORE CONCEPTS GROUP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Joel Michael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Jenny McFarland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Harold Modell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Mary Pat </a:t>
            </a:r>
            <a:r>
              <a:rPr lang="en-US" dirty="0" err="1" smtClean="0">
                <a:solidFill>
                  <a:schemeClr val="tx1"/>
                </a:solidFill>
              </a:rPr>
              <a:t>Wenderoth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Bill Cliff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Ann Wright</a:t>
            </a:r>
          </a:p>
          <a:p>
            <a:pPr marL="0" indent="0" algn="ctr">
              <a:buNone/>
            </a:pPr>
            <a:r>
              <a:rPr lang="en-US" b="1" i="1" u="sng" dirty="0" smtClean="0">
                <a:solidFill>
                  <a:schemeClr val="tx1"/>
                </a:solidFill>
              </a:rPr>
              <a:t>National Science Foundation</a:t>
            </a:r>
          </a:p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88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core concepts . . .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a</a:t>
            </a:r>
            <a:r>
              <a:rPr lang="en-US" dirty="0" smtClean="0"/>
              <a:t>re a tool that </a:t>
            </a:r>
            <a:r>
              <a:rPr lang="en-US" b="1" i="1" dirty="0" smtClean="0"/>
              <a:t>faculty</a:t>
            </a:r>
            <a:r>
              <a:rPr lang="en-US" dirty="0" smtClean="0"/>
              <a:t> can use in designing and teaching a physiology course.</a:t>
            </a:r>
          </a:p>
          <a:p>
            <a:pPr marL="514350" indent="-514350">
              <a:buAutoNum type="arabicPeriod"/>
            </a:pPr>
            <a:r>
              <a:rPr lang="en-US" dirty="0"/>
              <a:t>a</a:t>
            </a:r>
            <a:r>
              <a:rPr lang="en-US" dirty="0" smtClean="0"/>
              <a:t>re a tool which </a:t>
            </a:r>
            <a:r>
              <a:rPr lang="en-US" b="1" i="1" dirty="0" smtClean="0"/>
              <a:t>faculty</a:t>
            </a:r>
            <a:r>
              <a:rPr lang="en-US" dirty="0" smtClean="0"/>
              <a:t> can use in designing a curriculum.</a:t>
            </a:r>
          </a:p>
          <a:p>
            <a:pPr marL="514350" indent="-514350">
              <a:buAutoNum type="arabicPeriod"/>
            </a:pPr>
            <a:r>
              <a:rPr lang="en-US" dirty="0"/>
              <a:t>a</a:t>
            </a:r>
            <a:r>
              <a:rPr lang="en-US" dirty="0" smtClean="0"/>
              <a:t>re, not incidentally, a tool to be used by </a:t>
            </a:r>
            <a:r>
              <a:rPr lang="en-US" b="1" i="1" dirty="0" smtClean="0"/>
              <a:t>students</a:t>
            </a:r>
            <a:r>
              <a:rPr lang="en-US" dirty="0" smtClean="0"/>
              <a:t> in their attempt to master physiology.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2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Core concepts are general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2000 my colleague Harold Modell published a paper</a:t>
            </a:r>
          </a:p>
          <a:p>
            <a:pPr marL="0" indent="0">
              <a:buNone/>
            </a:pPr>
            <a:r>
              <a:rPr lang="en-US" dirty="0" smtClean="0"/>
              <a:t>	“How to help students understand 	physiology? Emphasize general models”</a:t>
            </a:r>
          </a:p>
          <a:p>
            <a:pPr marL="0" indent="0" algn="r">
              <a:buNone/>
            </a:pPr>
            <a:r>
              <a:rPr lang="en-US" sz="2400" i="1" dirty="0" err="1" smtClean="0"/>
              <a:t>Adv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Physiol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Educ</a:t>
            </a:r>
            <a:r>
              <a:rPr lang="en-US" sz="2400" i="1" dirty="0" smtClean="0"/>
              <a:t> </a:t>
            </a:r>
            <a:r>
              <a:rPr lang="en-US" sz="2400" dirty="0" smtClean="0"/>
              <a:t>23: 101-107.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dirty="0" smtClean="0"/>
              <a:t>His general models overlap with the core 	concepts I have been discussing.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Here’s a model for </a:t>
            </a:r>
            <a:r>
              <a:rPr lang="en-US" b="1" i="1" dirty="0" smtClean="0"/>
              <a:t>homeostasis</a:t>
            </a:r>
            <a:endParaRPr lang="en-US" b="1" i="1" dirty="0"/>
          </a:p>
        </p:txBody>
      </p:sp>
      <p:pic>
        <p:nvPicPr>
          <p:cNvPr id="4" name="Content Placeholder 3" descr="homeostatic system iconic v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34" r="21746" b="-6430"/>
          <a:stretch/>
        </p:blipFill>
        <p:spPr>
          <a:xfrm>
            <a:off x="593279" y="1367795"/>
            <a:ext cx="7945471" cy="4956721"/>
          </a:xfrm>
          <a:ln w="190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06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Core concepts are BIG!</a:t>
            </a:r>
            <a:endParaRPr lang="en-US" b="1" dirty="0"/>
          </a:p>
        </p:txBody>
      </p:sp>
      <p:pic>
        <p:nvPicPr>
          <p:cNvPr id="4" name="Content Placeholder 3" descr="core concepts are bi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03" b="-9703"/>
          <a:stretch>
            <a:fillRect/>
          </a:stretch>
        </p:blipFill>
        <p:spPr>
          <a:xfrm>
            <a:off x="457200" y="1215717"/>
            <a:ext cx="82296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745736" y="5091435"/>
            <a:ext cx="7795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These are the “component ideas” that make up the core concept of </a:t>
            </a:r>
            <a:r>
              <a:rPr lang="en-US" sz="3200" b="1" i="1" dirty="0" smtClean="0"/>
              <a:t>homeostasis</a:t>
            </a:r>
            <a:r>
              <a:rPr lang="en-US" sz="3200" dirty="0" smtClean="0"/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513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Core concepts are BIG!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a core concept requires the user to understand all of the component ideas that make up the core concept. 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Thus, it is essential that we systematically “unpack” a core concept to explicitly reveal its component parts.</a:t>
            </a:r>
          </a:p>
          <a:p>
            <a:r>
              <a:rPr lang="en-US" dirty="0" smtClean="0"/>
              <a:t>The product of “unpacking” is a </a:t>
            </a:r>
            <a:r>
              <a:rPr lang="en-US" b="1" i="1" dirty="0" smtClean="0"/>
              <a:t>conceptual framework (CF).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8332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821"/>
            <a:ext cx="8229600" cy="4753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CM2</a:t>
            </a:r>
            <a:r>
              <a:rPr lang="en-US" sz="2400" dirty="0" smtClean="0"/>
              <a:t>:  The </a:t>
            </a:r>
            <a:r>
              <a:rPr lang="en-US" sz="2400" dirty="0"/>
              <a:t>cell membrane participates in a variety of mechanisms that maintain </a:t>
            </a:r>
            <a:r>
              <a:rPr lang="en-US" sz="2400" dirty="0" smtClean="0"/>
              <a:t>the integrity </a:t>
            </a:r>
            <a:r>
              <a:rPr lang="en-US" sz="2400" dirty="0"/>
              <a:t>of cells </a:t>
            </a:r>
            <a:r>
              <a:rPr lang="en-US" sz="2400" dirty="0" smtClean="0"/>
              <a:t>. . . . . .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 	</a:t>
            </a:r>
            <a:r>
              <a:rPr lang="en-US" sz="2400" dirty="0" smtClean="0"/>
              <a:t>	</a:t>
            </a:r>
            <a:r>
              <a:rPr lang="en-US" sz="2400" b="1" dirty="0" smtClean="0"/>
              <a:t>CM2.1</a:t>
            </a:r>
            <a:r>
              <a:rPr lang="en-US" sz="2400" dirty="0" smtClean="0"/>
              <a:t> . . . . . . . 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b="1" dirty="0" smtClean="0"/>
              <a:t>CM2.2</a:t>
            </a:r>
            <a:r>
              <a:rPr lang="en-US" sz="2400" dirty="0" smtClean="0"/>
              <a:t>  The </a:t>
            </a:r>
            <a:r>
              <a:rPr lang="en-US" sz="2400" dirty="0"/>
              <a:t>cell membrane helps to determine solute </a:t>
            </a:r>
            <a:r>
              <a:rPr lang="en-US" sz="2400" dirty="0" smtClean="0"/>
              <a:t>			concentrations </a:t>
            </a:r>
            <a:r>
              <a:rPr lang="en-US" sz="2400" dirty="0"/>
              <a:t>inside </a:t>
            </a:r>
            <a:r>
              <a:rPr lang="en-US" sz="2400" dirty="0" smtClean="0"/>
              <a:t>the </a:t>
            </a:r>
            <a:r>
              <a:rPr lang="en-US" sz="2400" dirty="0"/>
              <a:t>cell </a:t>
            </a:r>
            <a:r>
              <a:rPr lang="en-US" sz="2400" dirty="0" smtClean="0"/>
              <a:t>. . . . . .</a:t>
            </a:r>
            <a:r>
              <a:rPr lang="en-US" sz="2400" dirty="0"/>
              <a:t> 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b="1" dirty="0" smtClean="0"/>
              <a:t>CM2.2.1</a:t>
            </a:r>
            <a:r>
              <a:rPr lang="en-US" sz="2400" dirty="0" smtClean="0"/>
              <a:t> . . . . .. . . 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b="1" dirty="0" smtClean="0"/>
              <a:t>CM2.2.2</a:t>
            </a:r>
            <a:r>
              <a:rPr lang="en-US" sz="2400" dirty="0" smtClean="0"/>
              <a:t> Water </a:t>
            </a:r>
            <a:r>
              <a:rPr lang="en-US" sz="2400" dirty="0"/>
              <a:t>and water-soluble substances </a:t>
            </a:r>
            <a:r>
              <a:rPr lang="en-US" sz="2400" dirty="0" smtClean="0"/>
              <a:t>				(</a:t>
            </a:r>
            <a:r>
              <a:rPr lang="en-US" sz="2400" dirty="0"/>
              <a:t>ions, most </a:t>
            </a:r>
            <a:r>
              <a:rPr lang="en-US" sz="2400" dirty="0" smtClean="0"/>
              <a:t>organic molecules</a:t>
            </a:r>
            <a:r>
              <a:rPr lang="en-US" sz="2400" dirty="0"/>
              <a:t>) can only cross </a:t>
            </a:r>
            <a:r>
              <a:rPr lang="en-US" sz="2400" dirty="0" smtClean="0"/>
              <a:t>				the </a:t>
            </a:r>
            <a:r>
              <a:rPr lang="en-US" sz="2400" dirty="0"/>
              <a:t>membrane via mechanisms </a:t>
            </a:r>
            <a:r>
              <a:rPr lang="en-US" sz="2400" dirty="0" smtClean="0"/>
              <a:t>. . . . . .</a:t>
            </a:r>
            <a:endParaRPr lang="en-US" sz="2400" dirty="0"/>
          </a:p>
          <a:p>
            <a:pPr marL="1371600" lvl="3" indent="0">
              <a:buNone/>
            </a:pPr>
            <a:r>
              <a:rPr lang="en-US" sz="2400" dirty="0" smtClean="0"/>
              <a:t>		</a:t>
            </a:r>
            <a:r>
              <a:rPr lang="en-US" sz="2400" b="1" dirty="0" smtClean="0"/>
              <a:t>CM2.2.2.1</a:t>
            </a:r>
            <a:r>
              <a:rPr lang="en-US" sz="2400" dirty="0" smtClean="0"/>
              <a:t>  Water </a:t>
            </a:r>
            <a:r>
              <a:rPr lang="en-US" sz="2400" dirty="0"/>
              <a:t>and some ions traverse the </a:t>
            </a:r>
            <a:r>
              <a:rPr lang="en-US" sz="2400" dirty="0" smtClean="0"/>
              <a:t>		membrane </a:t>
            </a:r>
            <a:r>
              <a:rPr lang="en-US" sz="2400" dirty="0"/>
              <a:t>by passive diffusion down </a:t>
            </a:r>
            <a:r>
              <a:rPr lang="en-US" sz="2400" dirty="0" smtClean="0"/>
              <a:t>. . . . 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70081" y="699053"/>
            <a:ext cx="6793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CF for </a:t>
            </a:r>
            <a:r>
              <a:rPr lang="en-US" sz="4000" b="1" i="1" dirty="0" smtClean="0"/>
              <a:t>cell membrane</a:t>
            </a:r>
            <a:endParaRPr lang="en-US" sz="40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49472" y="5441571"/>
            <a:ext cx="2063814" cy="1200328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 components of a CF made up of 27 items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</a:t>
            </a:r>
            <a:r>
              <a:rPr lang="en-US" b="1" dirty="0" smtClean="0"/>
              <a:t>ore concepts and the info explosion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 organizing and planning our courses, a focus on the </a:t>
            </a:r>
            <a:r>
              <a:rPr lang="en-US" b="1" i="1" dirty="0" smtClean="0"/>
              <a:t>core concepts</a:t>
            </a:r>
            <a:r>
              <a:rPr lang="en-US" dirty="0" smtClean="0"/>
              <a:t> of physiology may provide at least a partial solution to the problem of students learning all they need to learn in the limited time available to them.</a:t>
            </a:r>
          </a:p>
          <a:p>
            <a:r>
              <a:rPr lang="en-US" dirty="0" smtClean="0"/>
              <a:t>It provides teachers a way to make decisions about what to teach and what not to teach.</a:t>
            </a:r>
          </a:p>
          <a:p>
            <a:r>
              <a:rPr lang="en-US" dirty="0" smtClean="0"/>
              <a:t>It offers students tools to make their learning “more efficient.”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should they know (1)?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do (or did) I want my students, first year med students, to remember five years after they took my class?</a:t>
            </a:r>
          </a:p>
          <a:p>
            <a:r>
              <a:rPr lang="en-US" dirty="0" smtClean="0"/>
              <a:t>I want them to remember </a:t>
            </a:r>
            <a:r>
              <a:rPr lang="en-US" b="1" i="1" dirty="0" smtClean="0"/>
              <a:t>homeostasis</a:t>
            </a:r>
            <a:r>
              <a:rPr lang="en-US" dirty="0" smtClean="0"/>
              <a:t>, the general process that regulates the state of the internal environment.</a:t>
            </a:r>
          </a:p>
          <a:p>
            <a:r>
              <a:rPr lang="en-US" dirty="0" smtClean="0"/>
              <a:t>It probably doesn’t matter if they remember the </a:t>
            </a:r>
            <a:r>
              <a:rPr lang="en-US" b="1" i="1" u="sng" dirty="0" smtClean="0"/>
              <a:t>details</a:t>
            </a:r>
            <a:r>
              <a:rPr lang="en-US" dirty="0" smtClean="0"/>
              <a:t> about the difference between carotid and the aortic baroreceptors.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should they know (2)?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want them to remember the </a:t>
            </a:r>
            <a:r>
              <a:rPr lang="en-US" b="1" i="1" dirty="0" smtClean="0"/>
              <a:t>cell-cell communications</a:t>
            </a:r>
            <a:r>
              <a:rPr lang="en-US" dirty="0" smtClean="0"/>
              <a:t> mechanisms present in  endocrine and neural systems,</a:t>
            </a:r>
          </a:p>
          <a:p>
            <a:r>
              <a:rPr lang="en-US" dirty="0" smtClean="0"/>
              <a:t> even if they don’t remember of the </a:t>
            </a:r>
            <a:r>
              <a:rPr lang="en-US" b="1" i="1" u="sng" dirty="0" smtClean="0"/>
              <a:t>details</a:t>
            </a:r>
            <a:r>
              <a:rPr lang="en-US" dirty="0" smtClean="0"/>
              <a:t> of the second messenger pathways activated by epinephrine.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are the </a:t>
            </a:r>
            <a:r>
              <a:rPr lang="en-US" b="1" i="1" u="sng" dirty="0" smtClean="0"/>
              <a:t>details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I define, if only for myself, what details the students don’t need to remember?</a:t>
            </a:r>
          </a:p>
          <a:p>
            <a:r>
              <a:rPr lang="en-US" dirty="0" smtClean="0"/>
              <a:t>Art Vander talked about “layers” of knowledge and I think that a conceptual framework can reveal the layers in a very explicit way.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00FF"/>
                </a:solidFill>
              </a:rPr>
              <a:t>My agenda for the morning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“Quantitate” the knowledge explosion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Discuss the universal issue of what to teach and what not to teach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Introduce you to the core concepts of physiology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Discuss how a focus on the core concepts can help minimize the consequences of the knowledge explosion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should they know?</a:t>
            </a:r>
            <a:endParaRPr lang="en-US" b="1" dirty="0"/>
          </a:p>
        </p:txBody>
      </p:sp>
      <p:pic>
        <p:nvPicPr>
          <p:cNvPr id="4" name="Content Placeholder 3" descr="CF CM skeleton v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669" b="-28669"/>
          <a:stretch>
            <a:fillRect/>
          </a:stretch>
        </p:blipFill>
        <p:spPr/>
      </p:pic>
      <p:sp>
        <p:nvSpPr>
          <p:cNvPr id="3" name="Right Arrow 2"/>
          <p:cNvSpPr/>
          <p:nvPr/>
        </p:nvSpPr>
        <p:spPr>
          <a:xfrm>
            <a:off x="104871" y="3903043"/>
            <a:ext cx="477736" cy="23301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7126" y="6314778"/>
            <a:ext cx="4684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Introductory course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04871" y="3391343"/>
            <a:ext cx="477736" cy="23301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0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should they know?</a:t>
            </a:r>
            <a:endParaRPr lang="en-US" b="1" dirty="0"/>
          </a:p>
        </p:txBody>
      </p:sp>
      <p:pic>
        <p:nvPicPr>
          <p:cNvPr id="4" name="Content Placeholder 3" descr="CF CM skeleton v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669" b="-28669"/>
          <a:stretch>
            <a:fillRect/>
          </a:stretch>
        </p:blipFill>
        <p:spPr/>
      </p:pic>
      <p:sp>
        <p:nvSpPr>
          <p:cNvPr id="5" name="Right Arrow 4"/>
          <p:cNvSpPr/>
          <p:nvPr/>
        </p:nvSpPr>
        <p:spPr>
          <a:xfrm>
            <a:off x="129099" y="4463228"/>
            <a:ext cx="477736" cy="23301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7126" y="6314778"/>
            <a:ext cx="4684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Intermediate course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29099" y="3963178"/>
            <a:ext cx="477736" cy="23301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53328" y="3416525"/>
            <a:ext cx="477736" cy="23301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2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should they know?</a:t>
            </a:r>
            <a:endParaRPr lang="en-US" b="1" dirty="0"/>
          </a:p>
        </p:txBody>
      </p:sp>
      <p:pic>
        <p:nvPicPr>
          <p:cNvPr id="4" name="Content Placeholder 3" descr="CF CM skeleton v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669" b="-28669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sp>
        <p:nvSpPr>
          <p:cNvPr id="5" name="Right Arrow 4"/>
          <p:cNvSpPr/>
          <p:nvPr/>
        </p:nvSpPr>
        <p:spPr>
          <a:xfrm>
            <a:off x="129099" y="5022476"/>
            <a:ext cx="477736" cy="23301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30025" y="4499124"/>
            <a:ext cx="477736" cy="23301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30025" y="3974835"/>
            <a:ext cx="477736" cy="23301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30025" y="3415593"/>
            <a:ext cx="477736" cy="23301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67126" y="6314778"/>
            <a:ext cx="3087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Advanced course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6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should they know?</a:t>
            </a:r>
            <a:endParaRPr lang="en-US" b="1" dirty="0"/>
          </a:p>
        </p:txBody>
      </p:sp>
      <p:pic>
        <p:nvPicPr>
          <p:cNvPr id="4" name="Content Placeholder 3" descr="CF CM skeleton v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669" b="-28669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sp>
        <p:nvSpPr>
          <p:cNvPr id="5" name="Right Arrow 4"/>
          <p:cNvSpPr/>
          <p:nvPr/>
        </p:nvSpPr>
        <p:spPr>
          <a:xfrm>
            <a:off x="129099" y="5022476"/>
            <a:ext cx="477736" cy="23301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30025" y="4499124"/>
            <a:ext cx="477736" cy="23301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30025" y="3974835"/>
            <a:ext cx="477736" cy="23301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30025" y="3415593"/>
            <a:ext cx="477736" cy="23301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67126" y="6314778"/>
            <a:ext cx="3087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Advanced course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4882237" y="4846767"/>
            <a:ext cx="617563" cy="594195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6479500" y="4252572"/>
            <a:ext cx="617563" cy="594195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2599344" y="4847713"/>
            <a:ext cx="617563" cy="594195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 physiology teachers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core concepts, and their conceptual frameworks (CFs), provide an explicit description of general models with wide applicability across all of physiology.</a:t>
            </a:r>
          </a:p>
          <a:p>
            <a:r>
              <a:rPr lang="en-US" dirty="0" smtClean="0"/>
              <a:t>The conceptual frameworks therefore make possible considered decisions about what to teach, and what not to teach, in a particular course.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6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 students in physiology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core concepts are tools with which to build, or rebuild, models for specific mechanisms not yet learned or already forgotten.</a:t>
            </a:r>
          </a:p>
          <a:p>
            <a:r>
              <a:rPr lang="en-US" dirty="0" smtClean="0"/>
              <a:t>The conceptual frameworks can function as checklists to keep track of what has already been mastered and what needs to be mastered.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p system 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49" y="1360118"/>
            <a:ext cx="1849033" cy="2254918"/>
          </a:xfrm>
          <a:prstGeom prst="rect">
            <a:avLst/>
          </a:prstGeom>
        </p:spPr>
      </p:pic>
      <p:pic>
        <p:nvPicPr>
          <p:cNvPr id="6" name="Picture 5" descr="CardiovascularSystem 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09" y="1490537"/>
            <a:ext cx="2527980" cy="2668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4083" y="442733"/>
            <a:ext cx="7760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 common experience?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1414" y="4473168"/>
            <a:ext cx="261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Blood flow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79275" y="4473168"/>
            <a:ext cx="1988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Air flow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1766" y="4901305"/>
            <a:ext cx="353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Mastered hemodynamics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647116" y="2543387"/>
            <a:ext cx="1910947" cy="800415"/>
          </a:xfrm>
          <a:prstGeom prst="rightArrow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3960015" y="2087594"/>
            <a:ext cx="943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600" dirty="0"/>
          </a:p>
        </p:txBody>
      </p:sp>
      <p:sp>
        <p:nvSpPr>
          <p:cNvPr id="11" name="TextBox 10"/>
          <p:cNvSpPr txBox="1"/>
          <p:nvPr/>
        </p:nvSpPr>
        <p:spPr>
          <a:xfrm>
            <a:off x="3631810" y="2672422"/>
            <a:ext cx="2077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 weeks later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408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p system 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49" y="1360118"/>
            <a:ext cx="1849033" cy="2254918"/>
          </a:xfrm>
          <a:prstGeom prst="rect">
            <a:avLst/>
          </a:prstGeom>
        </p:spPr>
      </p:pic>
      <p:pic>
        <p:nvPicPr>
          <p:cNvPr id="6" name="Picture 5" descr="CardiovascularSystem 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09" y="1490537"/>
            <a:ext cx="2527980" cy="2668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4083" y="442733"/>
            <a:ext cx="7760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 common experience?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1414" y="4473168"/>
            <a:ext cx="261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Blood flow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79275" y="4473168"/>
            <a:ext cx="1988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Air flow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1766" y="4901305"/>
            <a:ext cx="353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Mastered hemodynamics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12325" y="4866350"/>
            <a:ext cx="4331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Struggled to understand air flow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647116" y="2543387"/>
            <a:ext cx="1910947" cy="800415"/>
          </a:xfrm>
          <a:prstGeom prst="rightArrow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3960015" y="2087594"/>
            <a:ext cx="943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≈</a:t>
            </a:r>
            <a:endParaRPr lang="en-US" sz="9600" dirty="0"/>
          </a:p>
        </p:txBody>
      </p:sp>
      <p:sp>
        <p:nvSpPr>
          <p:cNvPr id="11" name="TextBox 10"/>
          <p:cNvSpPr txBox="1"/>
          <p:nvPr/>
        </p:nvSpPr>
        <p:spPr>
          <a:xfrm>
            <a:off x="2264383" y="5908256"/>
            <a:ext cx="4615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Failure to TRANSFER learning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645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Facilitating learning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students are able to use core concepts or general models they are able to apply things they already know to the task of learning something that appears new.</a:t>
            </a:r>
          </a:p>
          <a:p>
            <a:r>
              <a:rPr lang="en-US" b="1" i="1" dirty="0" smtClean="0"/>
              <a:t>Teachers</a:t>
            </a:r>
            <a:r>
              <a:rPr lang="en-US" dirty="0" smtClean="0"/>
              <a:t> spend less time helping students learn new stuff.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i="1" dirty="0" smtClean="0"/>
              <a:t>Students</a:t>
            </a:r>
            <a:r>
              <a:rPr lang="en-US" dirty="0" smtClean="0"/>
              <a:t> spend less time learning new stuff, leaving them more time for important details.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70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 proposal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you struggle to insure that everything your students need to know is included in your course, THINK ABOUT CORE CONCEPTS OR GENERAL MODELS!</a:t>
            </a:r>
          </a:p>
          <a:p>
            <a:r>
              <a:rPr lang="en-US" dirty="0" smtClean="0"/>
              <a:t>Plan to help your students learn the core concepts and give them practice </a:t>
            </a:r>
            <a:r>
              <a:rPr lang="en-US" u="sng" dirty="0" smtClean="0"/>
              <a:t>recognizing</a:t>
            </a:r>
            <a:r>
              <a:rPr lang="en-US" dirty="0" smtClean="0"/>
              <a:t> where they are applicable.</a:t>
            </a:r>
          </a:p>
          <a:p>
            <a:r>
              <a:rPr lang="en-US" dirty="0" smtClean="0"/>
              <a:t>Give them practice </a:t>
            </a:r>
            <a:r>
              <a:rPr lang="en-US" u="sng" dirty="0" smtClean="0"/>
              <a:t>using</a:t>
            </a:r>
            <a:r>
              <a:rPr lang="en-US" dirty="0" smtClean="0"/>
              <a:t> core concepts as they learn.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knowledge explosion (1)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" r="9"/>
          <a:stretch/>
        </p:blipFill>
        <p:spPr bwMode="auto">
          <a:xfrm>
            <a:off x="816444" y="1520820"/>
            <a:ext cx="7598196" cy="5045171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>
            <a:off x="6440917" y="3322687"/>
            <a:ext cx="1893724" cy="1701033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72987" y="3481449"/>
            <a:ext cx="2267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What is being measured?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613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we do this?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start by mapping one of the the most important core concepts onto the contents of a typical physiology course (as described by the TOC of a textbook).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118"/>
            <a:ext cx="8229600" cy="62769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Which core concepts to use?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789950"/>
              </p:ext>
            </p:extLst>
          </p:nvPr>
        </p:nvGraphicFramePr>
        <p:xfrm>
          <a:off x="457200" y="809260"/>
          <a:ext cx="82296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185"/>
                <a:gridCol w="779872"/>
                <a:gridCol w="1793706"/>
                <a:gridCol w="1180949"/>
                <a:gridCol w="1648873"/>
                <a:gridCol w="1278015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Flow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Homeostasis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Cell-Cell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Cell </a:t>
                      </a:r>
                      <a:r>
                        <a:rPr lang="en-US" sz="2000" dirty="0" err="1" smtClean="0"/>
                        <a:t>membr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Mass </a:t>
                      </a:r>
                      <a:r>
                        <a:rPr lang="en-US" sz="2000" dirty="0" err="1" smtClean="0"/>
                        <a:t>bal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Cell </a:t>
                      </a:r>
                      <a:r>
                        <a:rPr lang="en-US" sz="2000" dirty="0" err="1" smtClean="0"/>
                        <a:t>physio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Cell </a:t>
                      </a:r>
                      <a:r>
                        <a:rPr lang="en-US" sz="2000" dirty="0" err="1" smtClean="0"/>
                        <a:t>membr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Neuronal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CNS/PNS/ANS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Muscle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Blood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CV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Resp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Renal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Acid/Base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GI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Endo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Reprod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7062" y="4344636"/>
            <a:ext cx="5610087" cy="2246769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list of physiology topics came from the table of contents of a number of the textbooks on my bookshelf.  It is not meant to be prescriptive.</a:t>
            </a:r>
            <a:endParaRPr lang="en-US" sz="2800" dirty="0"/>
          </a:p>
        </p:txBody>
      </p:sp>
      <p:sp>
        <p:nvSpPr>
          <p:cNvPr id="5" name="Right Bracket 4"/>
          <p:cNvSpPr/>
          <p:nvPr/>
        </p:nvSpPr>
        <p:spPr>
          <a:xfrm>
            <a:off x="1766957" y="1247911"/>
            <a:ext cx="353391" cy="5356087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>
            <a:off x="2143432" y="5468021"/>
            <a:ext cx="673630" cy="141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74956" y="1965739"/>
            <a:ext cx="5919304" cy="1815882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I</a:t>
            </a:r>
            <a:r>
              <a:rPr lang="en-US" sz="2800" dirty="0" smtClean="0"/>
              <a:t>’ve picked what my colleagues and I more or less agree are the five most important (or most applicable) in a typical physiology course. </a:t>
            </a:r>
            <a:endParaRPr lang="en-US" sz="2800" dirty="0"/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flipH="1" flipV="1">
            <a:off x="2363304" y="1203739"/>
            <a:ext cx="2871304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3710609" y="1203739"/>
            <a:ext cx="1523999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</p:cNvCxnSpPr>
          <p:nvPr/>
        </p:nvCxnSpPr>
        <p:spPr>
          <a:xfrm flipV="1">
            <a:off x="5234608" y="1203739"/>
            <a:ext cx="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</p:cNvCxnSpPr>
          <p:nvPr/>
        </p:nvCxnSpPr>
        <p:spPr>
          <a:xfrm flipV="1">
            <a:off x="5234608" y="1203739"/>
            <a:ext cx="123687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0"/>
          </p:cNvCxnSpPr>
          <p:nvPr/>
        </p:nvCxnSpPr>
        <p:spPr>
          <a:xfrm flipV="1">
            <a:off x="5234608" y="1203739"/>
            <a:ext cx="2749827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7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Which core concept to use and where does it apply?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going to do this exercise using the most widely applicable core concept of physiology,</a:t>
            </a:r>
            <a:r>
              <a:rPr lang="en-US" b="1" i="1" dirty="0"/>
              <a:t> </a:t>
            </a:r>
            <a:r>
              <a:rPr lang="en-US" b="1" i="1" dirty="0" smtClean="0"/>
              <a:t>flow down gradients.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43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118"/>
            <a:ext cx="8229600" cy="62769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Which core concepts to use?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832288"/>
              </p:ext>
            </p:extLst>
          </p:nvPr>
        </p:nvGraphicFramePr>
        <p:xfrm>
          <a:off x="457200" y="809260"/>
          <a:ext cx="82296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185"/>
                <a:gridCol w="779872"/>
                <a:gridCol w="1793706"/>
                <a:gridCol w="1180949"/>
                <a:gridCol w="1648873"/>
                <a:gridCol w="1278015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Flow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Homeostasis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Cell-Cell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Cell </a:t>
                      </a:r>
                      <a:r>
                        <a:rPr lang="en-US" sz="2000" dirty="0" err="1" smtClean="0"/>
                        <a:t>membr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Mass </a:t>
                      </a:r>
                      <a:r>
                        <a:rPr lang="en-US" sz="2000" dirty="0" err="1" smtClean="0"/>
                        <a:t>bal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Cell </a:t>
                      </a:r>
                      <a:r>
                        <a:rPr lang="en-US" sz="2000" dirty="0" err="1" smtClean="0"/>
                        <a:t>physio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Cell </a:t>
                      </a:r>
                      <a:r>
                        <a:rPr lang="en-US" sz="2000" dirty="0" err="1" smtClean="0"/>
                        <a:t>membr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Neuronal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CNS/PNS/ANS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Muscle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Blood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CV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Resp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Renal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Acid/Base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GI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Endo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Reprod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77200" y="2691354"/>
            <a:ext cx="3961721" cy="1477328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 would suggest that flow down gradients applies to all of the topics that have been checked (one could make the case that it actually applies everywhere)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mb transport 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30" y="1549570"/>
            <a:ext cx="2352247" cy="1922395"/>
          </a:xfrm>
          <a:prstGeom prst="rect">
            <a:avLst/>
          </a:prstGeom>
        </p:spPr>
      </p:pic>
      <p:pic>
        <p:nvPicPr>
          <p:cNvPr id="5" name="Picture 4" descr="resp system 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30" y="4296910"/>
            <a:ext cx="1849033" cy="2254918"/>
          </a:xfrm>
          <a:prstGeom prst="rect">
            <a:avLst/>
          </a:prstGeom>
        </p:spPr>
      </p:pic>
      <p:pic>
        <p:nvPicPr>
          <p:cNvPr id="6" name="Picture 5" descr="CardiovascularSystem p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89" y="2504934"/>
            <a:ext cx="2527980" cy="2668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4083" y="442733"/>
            <a:ext cx="7760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Flow down gradients: A lesson plan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0042" y="3728282"/>
            <a:ext cx="2533077" cy="46166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Ion/molecule flow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32508" y="5545819"/>
            <a:ext cx="2610075" cy="461665"/>
          </a:xfrm>
          <a:prstGeom prst="rect">
            <a:avLst/>
          </a:prstGeom>
          <a:noFill/>
          <a:ln w="12700" cmpd="sng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Blood flow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750230" y="3623422"/>
            <a:ext cx="1988859" cy="461665"/>
          </a:xfrm>
          <a:prstGeom prst="rect">
            <a:avLst/>
          </a:prstGeom>
          <a:noFill/>
          <a:ln w="12700" cmpd="sng">
            <a:solidFill>
              <a:srgbClr val="0D0D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Air flow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48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 transfer for occur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learning must occur</a:t>
            </a:r>
          </a:p>
          <a:p>
            <a:r>
              <a:rPr lang="en-US" dirty="0" smtClean="0"/>
              <a:t>Some level of abstraction of that knowledge is needed (</a:t>
            </a:r>
            <a:r>
              <a:rPr lang="en-US" dirty="0" err="1" smtClean="0"/>
              <a:t>ie</a:t>
            </a:r>
            <a:r>
              <a:rPr lang="en-US" dirty="0" smtClean="0"/>
              <a:t>, core concepts or general models)</a:t>
            </a:r>
          </a:p>
          <a:p>
            <a:r>
              <a:rPr lang="en-US" dirty="0" smtClean="0"/>
              <a:t>Transfer is an active process and thus does not occur passively</a:t>
            </a:r>
          </a:p>
          <a:p>
            <a:pPr marL="0" indent="0" algn="r">
              <a:buNone/>
            </a:pPr>
            <a:r>
              <a:rPr lang="en-US" sz="2800" i="1" dirty="0" smtClean="0"/>
              <a:t>How People Learn</a:t>
            </a:r>
            <a:r>
              <a:rPr lang="en-US" sz="2800" dirty="0" smtClean="0"/>
              <a:t>, </a:t>
            </a:r>
            <a:r>
              <a:rPr lang="en-US" sz="2800" dirty="0" err="1" smtClean="0"/>
              <a:t>Bransford</a:t>
            </a:r>
            <a:r>
              <a:rPr lang="en-US" sz="2800" dirty="0" smtClean="0"/>
              <a:t> et 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6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is it hard to generalize?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an understanding of ion and molecule movement across membranes help students understand why blood flows in the circulation or air flows in the airways?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8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One reason it is hard to generalize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949" cy="4525963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/>
              <a:t>Fick’s 1</a:t>
            </a:r>
            <a:r>
              <a:rPr lang="en-US" sz="12800" baseline="30000" dirty="0" smtClean="0"/>
              <a:t>st</a:t>
            </a:r>
            <a:r>
              <a:rPr lang="en-US" sz="12800" dirty="0" smtClean="0"/>
              <a:t> Law of Diffusion</a:t>
            </a:r>
          </a:p>
          <a:p>
            <a:pPr marL="457200" lvl="1" indent="0">
              <a:buNone/>
            </a:pPr>
            <a:r>
              <a:rPr lang="en-US" sz="12800" dirty="0" smtClean="0"/>
              <a:t>J = (DA/</a:t>
            </a:r>
            <a:r>
              <a:rPr lang="en-US" sz="12800" dirty="0" err="1" smtClean="0"/>
              <a:t>Δx</a:t>
            </a:r>
            <a:r>
              <a:rPr lang="en-US" sz="12800" dirty="0" smtClean="0"/>
              <a:t>)ΔC</a:t>
            </a:r>
          </a:p>
          <a:p>
            <a:r>
              <a:rPr lang="en-US" sz="12800" dirty="0" smtClean="0"/>
              <a:t>Poiseuille’s Law</a:t>
            </a:r>
          </a:p>
          <a:p>
            <a:pPr marL="0" indent="0">
              <a:buNone/>
            </a:pPr>
            <a:r>
              <a:rPr lang="en-US" sz="12800" dirty="0" smtClean="0"/>
              <a:t>	Q=(πr</a:t>
            </a:r>
            <a:r>
              <a:rPr lang="en-US" sz="12800" baseline="30000" dirty="0" smtClean="0"/>
              <a:t>4</a:t>
            </a:r>
            <a:r>
              <a:rPr lang="en-US" sz="12800" dirty="0" smtClean="0"/>
              <a:t>/8ηl)(P</a:t>
            </a:r>
            <a:r>
              <a:rPr lang="en-US" sz="12800" baseline="-25000" dirty="0" smtClean="0"/>
              <a:t>i</a:t>
            </a:r>
            <a:r>
              <a:rPr lang="en-US" sz="12800" dirty="0" smtClean="0"/>
              <a:t> </a:t>
            </a:r>
            <a:r>
              <a:rPr lang="mr-IN" sz="12800" dirty="0" smtClean="0"/>
              <a:t>–</a:t>
            </a:r>
            <a:r>
              <a:rPr lang="en-US" sz="12800" dirty="0" smtClean="0"/>
              <a:t> P</a:t>
            </a:r>
            <a:r>
              <a:rPr lang="en-US" sz="12800" baseline="-25000" dirty="0" smtClean="0"/>
              <a:t>o</a:t>
            </a:r>
            <a:r>
              <a:rPr lang="en-US" sz="12800" dirty="0" smtClean="0"/>
              <a:t>)</a:t>
            </a:r>
          </a:p>
          <a:p>
            <a:r>
              <a:rPr lang="en-US" sz="12800" dirty="0" smtClean="0"/>
              <a:t>Airflow in airways</a:t>
            </a:r>
          </a:p>
          <a:p>
            <a:pPr marL="0" indent="0">
              <a:buNone/>
            </a:pPr>
            <a:r>
              <a:rPr lang="en-US" sz="12800" dirty="0"/>
              <a:t>	</a:t>
            </a:r>
            <a:r>
              <a:rPr lang="en-US" sz="12800" dirty="0" smtClean="0"/>
              <a:t>V(dot) = P(πr</a:t>
            </a:r>
            <a:r>
              <a:rPr lang="en-US" sz="12800" baseline="30000" dirty="0" smtClean="0"/>
              <a:t>4</a:t>
            </a:r>
            <a:r>
              <a:rPr lang="en-US" sz="12800" dirty="0" smtClean="0"/>
              <a:t>/8ηl)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76496" y="1724330"/>
            <a:ext cx="3553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From</a:t>
            </a:r>
          </a:p>
          <a:p>
            <a:r>
              <a:rPr lang="en-US" sz="2800" dirty="0" smtClean="0"/>
              <a:t>Berne &amp; Levy Physiology, 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Edition, </a:t>
            </a:r>
          </a:p>
          <a:p>
            <a:r>
              <a:rPr lang="en-US" sz="2800" dirty="0" err="1" smtClean="0"/>
              <a:t>Koeppen</a:t>
            </a:r>
            <a:r>
              <a:rPr lang="en-US" sz="2800" dirty="0" smtClean="0"/>
              <a:t> and Stanton, 2008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86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</a:t>
            </a:r>
            <a:r>
              <a:rPr lang="en-US" b="1" dirty="0" smtClean="0"/>
              <a:t>ne reason it is hard to generalize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949" cy="4525963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/>
              <a:t>Fick’s 1</a:t>
            </a:r>
            <a:r>
              <a:rPr lang="en-US" sz="12800" baseline="30000" dirty="0" smtClean="0"/>
              <a:t>st</a:t>
            </a:r>
            <a:r>
              <a:rPr lang="en-US" sz="12800" dirty="0" smtClean="0"/>
              <a:t> Law of Diffusion</a:t>
            </a:r>
          </a:p>
          <a:p>
            <a:pPr marL="457200" lvl="1" indent="0">
              <a:buNone/>
            </a:pPr>
            <a:r>
              <a:rPr lang="en-US" sz="12800" b="1" dirty="0" smtClean="0">
                <a:solidFill>
                  <a:srgbClr val="FF0000"/>
                </a:solidFill>
              </a:rPr>
              <a:t>J</a:t>
            </a:r>
            <a:r>
              <a:rPr lang="en-US" sz="12800" dirty="0" smtClean="0"/>
              <a:t> = </a:t>
            </a:r>
            <a:r>
              <a:rPr lang="en-US" sz="12800" b="1" dirty="0" smtClean="0">
                <a:solidFill>
                  <a:srgbClr val="0000FF"/>
                </a:solidFill>
              </a:rPr>
              <a:t>(DA/</a:t>
            </a:r>
            <a:r>
              <a:rPr lang="en-US" sz="12800" b="1" dirty="0" err="1" smtClean="0">
                <a:solidFill>
                  <a:srgbClr val="0000FF"/>
                </a:solidFill>
              </a:rPr>
              <a:t>Δx</a:t>
            </a:r>
            <a:r>
              <a:rPr lang="en-US" sz="12800" dirty="0" smtClean="0"/>
              <a:t>)</a:t>
            </a:r>
            <a:r>
              <a:rPr lang="en-US" sz="12800" b="1" dirty="0" smtClean="0">
                <a:solidFill>
                  <a:srgbClr val="008000"/>
                </a:solidFill>
              </a:rPr>
              <a:t>ΔC</a:t>
            </a:r>
          </a:p>
          <a:p>
            <a:r>
              <a:rPr lang="en-US" sz="12800" dirty="0" smtClean="0"/>
              <a:t>Poiseuille’s Law</a:t>
            </a:r>
          </a:p>
          <a:p>
            <a:pPr marL="0" indent="0">
              <a:buNone/>
            </a:pPr>
            <a:r>
              <a:rPr lang="en-US" sz="12800" dirty="0" smtClean="0"/>
              <a:t>	</a:t>
            </a:r>
            <a:r>
              <a:rPr lang="en-US" sz="12800" b="1" dirty="0" smtClean="0">
                <a:solidFill>
                  <a:srgbClr val="FF0000"/>
                </a:solidFill>
              </a:rPr>
              <a:t>Q</a:t>
            </a:r>
            <a:r>
              <a:rPr lang="en-US" sz="12800" dirty="0" smtClean="0"/>
              <a:t>=</a:t>
            </a:r>
            <a:r>
              <a:rPr lang="en-US" sz="12800" b="1" dirty="0" smtClean="0">
                <a:solidFill>
                  <a:srgbClr val="0000FF"/>
                </a:solidFill>
              </a:rPr>
              <a:t>(πr</a:t>
            </a:r>
            <a:r>
              <a:rPr lang="en-US" sz="12800" b="1" baseline="30000" dirty="0" smtClean="0">
                <a:solidFill>
                  <a:srgbClr val="0000FF"/>
                </a:solidFill>
              </a:rPr>
              <a:t>4</a:t>
            </a:r>
            <a:r>
              <a:rPr lang="en-US" sz="12800" b="1" dirty="0" smtClean="0">
                <a:solidFill>
                  <a:srgbClr val="0000FF"/>
                </a:solidFill>
              </a:rPr>
              <a:t>/8ηl)</a:t>
            </a:r>
            <a:r>
              <a:rPr lang="en-US" sz="12800" b="1" dirty="0" smtClean="0">
                <a:solidFill>
                  <a:srgbClr val="008000"/>
                </a:solidFill>
              </a:rPr>
              <a:t>(P</a:t>
            </a:r>
            <a:r>
              <a:rPr lang="en-US" sz="12800" b="1" baseline="-25000" dirty="0" smtClean="0">
                <a:solidFill>
                  <a:srgbClr val="008000"/>
                </a:solidFill>
              </a:rPr>
              <a:t>i</a:t>
            </a:r>
            <a:r>
              <a:rPr lang="en-US" sz="12800" b="1" dirty="0" smtClean="0">
                <a:solidFill>
                  <a:srgbClr val="008000"/>
                </a:solidFill>
              </a:rPr>
              <a:t> </a:t>
            </a:r>
            <a:r>
              <a:rPr lang="mr-IN" sz="12800" b="1" dirty="0" smtClean="0">
                <a:solidFill>
                  <a:srgbClr val="008000"/>
                </a:solidFill>
              </a:rPr>
              <a:t>–</a:t>
            </a:r>
            <a:r>
              <a:rPr lang="en-US" sz="12800" b="1" dirty="0" smtClean="0">
                <a:solidFill>
                  <a:srgbClr val="008000"/>
                </a:solidFill>
              </a:rPr>
              <a:t> P</a:t>
            </a:r>
            <a:r>
              <a:rPr lang="en-US" sz="12800" b="1" baseline="-25000" dirty="0" smtClean="0">
                <a:solidFill>
                  <a:srgbClr val="008000"/>
                </a:solidFill>
              </a:rPr>
              <a:t>o</a:t>
            </a:r>
            <a:r>
              <a:rPr lang="en-US" sz="12800" b="1" dirty="0" smtClean="0">
                <a:solidFill>
                  <a:srgbClr val="008000"/>
                </a:solidFill>
              </a:rPr>
              <a:t>)</a:t>
            </a:r>
          </a:p>
          <a:p>
            <a:r>
              <a:rPr lang="en-US" sz="12800" dirty="0" smtClean="0"/>
              <a:t>Airflow in airways</a:t>
            </a:r>
          </a:p>
          <a:p>
            <a:pPr marL="0" indent="0">
              <a:buNone/>
            </a:pPr>
            <a:r>
              <a:rPr lang="en-US" sz="12800" dirty="0"/>
              <a:t>	</a:t>
            </a:r>
            <a:r>
              <a:rPr lang="en-US" sz="12800" b="1" dirty="0" smtClean="0">
                <a:solidFill>
                  <a:srgbClr val="FF0000"/>
                </a:solidFill>
              </a:rPr>
              <a:t>V(dot)</a:t>
            </a:r>
            <a:r>
              <a:rPr lang="en-US" sz="12800" dirty="0" smtClean="0"/>
              <a:t> = </a:t>
            </a:r>
            <a:r>
              <a:rPr lang="en-US" sz="12800" b="1" dirty="0" smtClean="0">
                <a:solidFill>
                  <a:srgbClr val="008000"/>
                </a:solidFill>
              </a:rPr>
              <a:t>P</a:t>
            </a:r>
            <a:r>
              <a:rPr lang="en-US" sz="12800" b="1" dirty="0" smtClean="0">
                <a:solidFill>
                  <a:srgbClr val="0000FF"/>
                </a:solidFill>
              </a:rPr>
              <a:t>(πr</a:t>
            </a:r>
            <a:r>
              <a:rPr lang="en-US" sz="12800" b="1" baseline="30000" dirty="0" smtClean="0">
                <a:solidFill>
                  <a:srgbClr val="0000FF"/>
                </a:solidFill>
              </a:rPr>
              <a:t>4</a:t>
            </a:r>
            <a:r>
              <a:rPr lang="en-US" sz="12800" b="1" dirty="0" smtClean="0">
                <a:solidFill>
                  <a:srgbClr val="0000FF"/>
                </a:solidFill>
              </a:rPr>
              <a:t>/8ηl)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sz="9800" b="1" dirty="0" smtClean="0">
                <a:solidFill>
                  <a:srgbClr val="FF0000"/>
                </a:solidFill>
              </a:rPr>
              <a:t>Flow</a:t>
            </a:r>
          </a:p>
          <a:p>
            <a:r>
              <a:rPr lang="en-US" sz="9800" b="1" dirty="0" smtClean="0">
                <a:solidFill>
                  <a:srgbClr val="0000FF"/>
                </a:solidFill>
              </a:rPr>
              <a:t>Resistance to flow</a:t>
            </a:r>
          </a:p>
          <a:p>
            <a:r>
              <a:rPr lang="en-US" sz="9800" b="1" dirty="0" smtClean="0">
                <a:solidFill>
                  <a:srgbClr val="008000"/>
                </a:solidFill>
              </a:rPr>
              <a:t>Energy gradient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76496" y="1724330"/>
            <a:ext cx="3553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From</a:t>
            </a:r>
          </a:p>
          <a:p>
            <a:r>
              <a:rPr lang="en-US" sz="2800" dirty="0" smtClean="0"/>
              <a:t>Berne &amp; Levy Physiology, 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Edition, </a:t>
            </a:r>
          </a:p>
          <a:p>
            <a:r>
              <a:rPr lang="en-US" sz="2800" dirty="0" err="1" smtClean="0"/>
              <a:t>Koeppen</a:t>
            </a:r>
            <a:r>
              <a:rPr lang="en-US" sz="2800" dirty="0" smtClean="0"/>
              <a:t> and Stanton, 2008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392847" y="4933283"/>
            <a:ext cx="4637545" cy="95410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FLOW DOWN GRADIENTS!</a:t>
            </a:r>
            <a:endParaRPr lang="en-US" sz="2800" dirty="0"/>
          </a:p>
          <a:p>
            <a:r>
              <a:rPr lang="en-US" sz="2800" dirty="0" smtClean="0"/>
              <a:t>Flow = Energy grad/Resistance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412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</a:t>
            </a:r>
            <a:r>
              <a:rPr lang="en-US" b="1" dirty="0" smtClean="0"/>
              <a:t> “lesson plan” </a:t>
            </a:r>
            <a:r>
              <a:rPr lang="en-US" b="1" smtClean="0"/>
              <a:t>for flow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6134"/>
          </a:xfrm>
        </p:spPr>
        <p:txBody>
          <a:bodyPr>
            <a:normAutofit/>
          </a:bodyPr>
          <a:lstStyle/>
          <a:p>
            <a:r>
              <a:rPr lang="en-US" dirty="0" smtClean="0"/>
              <a:t>It’s intent is to help students understand the core concept/general model of </a:t>
            </a:r>
            <a:r>
              <a:rPr lang="en-US" b="1" i="1" dirty="0" smtClean="0"/>
              <a:t>flow down gradients</a:t>
            </a:r>
            <a:r>
              <a:rPr lang="en-US" dirty="0" smtClean="0"/>
              <a:t>, and develop the ability to use it as a tool for learning physiology.</a:t>
            </a:r>
          </a:p>
          <a:p>
            <a:r>
              <a:rPr lang="en-US" dirty="0" smtClean="0"/>
              <a:t>The plan is “fictitious” in that it’s not a part of a real course.</a:t>
            </a:r>
          </a:p>
          <a:p>
            <a:r>
              <a:rPr lang="en-US" dirty="0" smtClean="0"/>
              <a:t>It’s very much a work in progress.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9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knowledge explosion (2)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303" y="1311740"/>
            <a:ext cx="8564307" cy="48144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Some data about the size of physiology textbooks</a:t>
            </a:r>
          </a:p>
        </p:txBody>
      </p:sp>
      <p:graphicFrame>
        <p:nvGraphicFramePr>
          <p:cNvPr id="4" name="Group 8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509650"/>
              </p:ext>
            </p:extLst>
          </p:nvPr>
        </p:nvGraphicFramePr>
        <p:xfrm>
          <a:off x="467611" y="2292858"/>
          <a:ext cx="8269288" cy="4064000"/>
        </p:xfrm>
        <a:graphic>
          <a:graphicData uri="http://schemas.openxmlformats.org/drawingml/2006/table">
            <a:tbl>
              <a:tblPr/>
              <a:tblGrid>
                <a:gridCol w="2561940"/>
                <a:gridCol w="4148154"/>
                <a:gridCol w="1559194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Human A &amp; 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Saladin (8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), 2018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1100+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 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Marieb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and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Hoehn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, 2018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≈1200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 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Nath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&amp; Martini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2018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1270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Undergrad Physio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   Sherwood,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2016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800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 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Silverthorn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, 2016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1168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Medical Physio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   Boron and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Boulpaep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2017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1441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   Berne et al,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2018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880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   Guyton and Hall,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2017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1250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9701026">
            <a:off x="1674760" y="3332297"/>
            <a:ext cx="5920140" cy="769441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Average = 1100+ pages!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mb transport 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8" y="1621721"/>
            <a:ext cx="3344012" cy="27329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4083" y="442733"/>
            <a:ext cx="7760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Flow down gradients: A lesson plan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4083" y="5032408"/>
            <a:ext cx="2533077" cy="46166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Ion/molecule flow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980213" y="1360901"/>
            <a:ext cx="4514181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Fick’s 1</a:t>
            </a:r>
            <a:r>
              <a:rPr lang="en-US" sz="2800" baseline="30000" dirty="0"/>
              <a:t>st</a:t>
            </a:r>
            <a:r>
              <a:rPr lang="en-US" sz="2800" dirty="0"/>
              <a:t> Law of </a:t>
            </a:r>
            <a:r>
              <a:rPr lang="en-US" sz="2800" dirty="0" smtClean="0"/>
              <a:t>Diffusion:</a:t>
            </a:r>
          </a:p>
          <a:p>
            <a:r>
              <a:rPr lang="en-US" sz="2800" dirty="0" smtClean="0"/>
              <a:t>J </a:t>
            </a:r>
            <a:r>
              <a:rPr lang="en-US" sz="2800" dirty="0"/>
              <a:t>= (DA/</a:t>
            </a:r>
            <a:r>
              <a:rPr lang="en-US" sz="2800" dirty="0" err="1"/>
              <a:t>Δx</a:t>
            </a:r>
            <a:r>
              <a:rPr lang="en-US" sz="2800" dirty="0"/>
              <a:t>)</a:t>
            </a:r>
            <a:r>
              <a:rPr lang="en-US" sz="2800" dirty="0" smtClean="0"/>
              <a:t>ΔC</a:t>
            </a:r>
          </a:p>
          <a:p>
            <a:endParaRPr lang="en-US" sz="2800" dirty="0"/>
          </a:p>
          <a:p>
            <a:r>
              <a:rPr lang="en-US" sz="2800" dirty="0" smtClean="0"/>
              <a:t>Where: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J</a:t>
            </a:r>
            <a:r>
              <a:rPr lang="en-US" sz="2800" dirty="0" smtClean="0"/>
              <a:t> is the flux (flow)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(DA/</a:t>
            </a:r>
            <a:r>
              <a:rPr lang="en-US" sz="2800" b="1" dirty="0" err="1">
                <a:solidFill>
                  <a:srgbClr val="0000FF"/>
                </a:solidFill>
              </a:rPr>
              <a:t>Δx</a:t>
            </a:r>
            <a:r>
              <a:rPr lang="en-US" sz="2800" b="1" dirty="0" smtClean="0">
                <a:solidFill>
                  <a:srgbClr val="0000FF"/>
                </a:solidFill>
              </a:rPr>
              <a:t>) </a:t>
            </a:r>
            <a:r>
              <a:rPr lang="en-US" sz="2800" dirty="0" smtClean="0"/>
              <a:t>are the variables that determine opposition (resistance) to flow</a:t>
            </a:r>
          </a:p>
          <a:p>
            <a:r>
              <a:rPr lang="en-US" sz="2800" b="1" dirty="0" smtClean="0">
                <a:solidFill>
                  <a:srgbClr val="008000"/>
                </a:solidFill>
              </a:rPr>
              <a:t>ΔC</a:t>
            </a:r>
            <a:r>
              <a:rPr lang="en-US" sz="2800" dirty="0" smtClean="0"/>
              <a:t> is the concentration (energy) gradient</a:t>
            </a:r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9456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Flow down gradients: A lesson </a:t>
            </a:r>
            <a:r>
              <a:rPr lang="en-US" b="1" dirty="0" smtClean="0"/>
              <a:t>plan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15521" r="27842" b="23481"/>
          <a:stretch/>
        </p:blipFill>
        <p:spPr bwMode="auto">
          <a:xfrm>
            <a:off x="737078" y="1893816"/>
            <a:ext cx="3662701" cy="30505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60591" y="1542270"/>
            <a:ext cx="42523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and Ca</a:t>
            </a:r>
            <a:r>
              <a:rPr lang="en-US" sz="2800" baseline="30000" dirty="0" smtClean="0"/>
              <a:t>2+ </a:t>
            </a:r>
            <a:r>
              <a:rPr lang="en-US" sz="2800" dirty="0" smtClean="0"/>
              <a:t>ions move across the sarcolemma and the SR.  </a:t>
            </a:r>
            <a:endParaRPr lang="en-US" sz="2800" dirty="0"/>
          </a:p>
          <a:p>
            <a:r>
              <a:rPr lang="en-US" sz="2800" dirty="0" smtClean="0"/>
              <a:t>QUESTION: What causes these ions to move?</a:t>
            </a:r>
            <a:endParaRPr lang="en-US" sz="2800" dirty="0"/>
          </a:p>
          <a:p>
            <a:r>
              <a:rPr lang="en-US" sz="2800" dirty="0" smtClean="0"/>
              <a:t>ANSWER: Flow down gradients!</a:t>
            </a:r>
            <a:endParaRPr lang="en-US" sz="2800" dirty="0"/>
          </a:p>
          <a:p>
            <a:r>
              <a:rPr lang="en-US" sz="2800" dirty="0" smtClean="0"/>
              <a:t>QUESTION:  What causes the gradients to be present?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321" y="5239183"/>
            <a:ext cx="4082269" cy="46166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E-C coupling in skeletal muscle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44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Flow down gradients: A lesson </a:t>
            </a:r>
            <a:r>
              <a:rPr lang="en-US" b="1" dirty="0" smtClean="0"/>
              <a:t>plan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15521" r="27842" b="23481"/>
          <a:stretch/>
        </p:blipFill>
        <p:spPr bwMode="auto">
          <a:xfrm>
            <a:off x="737078" y="1893816"/>
            <a:ext cx="3662701" cy="30505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78321" y="5239183"/>
            <a:ext cx="4082269" cy="46166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E-C coupling in skeletal muscle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739968" y="2007529"/>
            <a:ext cx="420700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Fick’s 1</a:t>
            </a:r>
            <a:r>
              <a:rPr lang="en-US" sz="2400" baseline="30000" dirty="0"/>
              <a:t>st</a:t>
            </a:r>
            <a:r>
              <a:rPr lang="en-US" sz="2400" dirty="0"/>
              <a:t> Law of </a:t>
            </a:r>
            <a:r>
              <a:rPr lang="en-US" sz="2400" dirty="0" smtClean="0"/>
              <a:t>Diffusion (passive):</a:t>
            </a:r>
            <a:endParaRPr lang="en-US" sz="2400" dirty="0"/>
          </a:p>
          <a:p>
            <a:r>
              <a:rPr lang="en-US" sz="2400" dirty="0"/>
              <a:t>J = (DA/</a:t>
            </a:r>
            <a:r>
              <a:rPr lang="en-US" sz="2400" dirty="0" err="1"/>
              <a:t>Δx</a:t>
            </a:r>
            <a:r>
              <a:rPr lang="en-US" sz="2400" dirty="0"/>
              <a:t>)</a:t>
            </a:r>
            <a:r>
              <a:rPr lang="en-US" sz="2400" dirty="0" smtClean="0"/>
              <a:t>ΔC </a:t>
            </a:r>
          </a:p>
          <a:p>
            <a:endParaRPr lang="en-US" sz="2400" dirty="0"/>
          </a:p>
          <a:p>
            <a:r>
              <a:rPr lang="en-US" sz="2400" dirty="0" smtClean="0"/>
              <a:t>Active transport also occurs (ΔC created by the expenditure of energy)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Flow down gradients: A lesson </a:t>
            </a:r>
            <a:r>
              <a:rPr lang="en-US" b="1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3647746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CardiovascularSystem 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488994" cy="3682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480" y="5545369"/>
            <a:ext cx="3738466" cy="461665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Blood flow in the circulation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411119" y="1612758"/>
            <a:ext cx="43997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 For flow to occur in the circulation what must be present?</a:t>
            </a:r>
          </a:p>
          <a:p>
            <a:r>
              <a:rPr lang="en-US" sz="2400" dirty="0" smtClean="0"/>
              <a:t>ANSWER:  A pressure gradient.</a:t>
            </a:r>
          </a:p>
          <a:p>
            <a:r>
              <a:rPr lang="en-US" sz="2400" dirty="0" smtClean="0"/>
              <a:t>QUESTION:  What is the source of the pressure gradient?</a:t>
            </a:r>
          </a:p>
          <a:p>
            <a:r>
              <a:rPr lang="en-US" sz="2400" dirty="0" smtClean="0"/>
              <a:t>ANSWER:  Contraction of the heart and elevation of pressure in the aorta.</a:t>
            </a:r>
          </a:p>
          <a:p>
            <a:r>
              <a:rPr lang="en-US" sz="2400" dirty="0" smtClean="0"/>
              <a:t>QUESTION:  What is the general model we are dealing with here?</a:t>
            </a:r>
          </a:p>
          <a:p>
            <a:r>
              <a:rPr lang="en-US" sz="2400" dirty="0" smtClean="0"/>
              <a:t>ANSWER: </a:t>
            </a:r>
            <a:r>
              <a:rPr lang="en-US" sz="2400" b="1" i="1" dirty="0" smtClean="0"/>
              <a:t>FLOW DOWN GRADIENTS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12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Flow down gradients: A lesson </a:t>
            </a:r>
            <a:r>
              <a:rPr lang="en-US" b="1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3647746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CardiovascularSystem 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488994" cy="3682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480" y="5545369"/>
            <a:ext cx="3738466" cy="461665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Blood flow in the circulation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71931" y="1882477"/>
            <a:ext cx="3787438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Poiseuille’s Law</a:t>
            </a:r>
          </a:p>
          <a:p>
            <a:r>
              <a:rPr lang="en-US" sz="2800" dirty="0"/>
              <a:t>	Q=(πr</a:t>
            </a:r>
            <a:r>
              <a:rPr lang="en-US" sz="2800" baseline="30000" dirty="0"/>
              <a:t>4</a:t>
            </a:r>
            <a:r>
              <a:rPr lang="en-US" sz="2800" dirty="0"/>
              <a:t>/8ηl)(P</a:t>
            </a:r>
            <a:r>
              <a:rPr lang="en-US" sz="2800" baseline="-25000" dirty="0"/>
              <a:t>i</a:t>
            </a:r>
            <a:r>
              <a:rPr lang="en-US" sz="2800" dirty="0"/>
              <a:t> </a:t>
            </a:r>
            <a:r>
              <a:rPr lang="mr-IN" sz="2800" dirty="0"/>
              <a:t>–</a:t>
            </a:r>
            <a:r>
              <a:rPr lang="en-US" sz="2800" dirty="0"/>
              <a:t> P</a:t>
            </a:r>
            <a:r>
              <a:rPr lang="en-US" sz="2800" baseline="-25000" dirty="0"/>
              <a:t>o</a:t>
            </a:r>
            <a:r>
              <a:rPr lang="en-US" sz="2800" dirty="0" smtClean="0"/>
              <a:t>)</a:t>
            </a:r>
          </a:p>
          <a:p>
            <a:endParaRPr lang="en-US" sz="2800" dirty="0"/>
          </a:p>
          <a:p>
            <a:r>
              <a:rPr lang="en-US" sz="2800" dirty="0" smtClean="0"/>
              <a:t>Determines the flow in any vessel and the flow throughout the entire system.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49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Flow down gradients: A lesson </a:t>
            </a:r>
            <a:r>
              <a:rPr lang="en-US" b="1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resp system pic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" r="5448"/>
          <a:stretch/>
        </p:blipFill>
        <p:spPr>
          <a:xfrm>
            <a:off x="457200" y="1486781"/>
            <a:ext cx="3345193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3762" y="6142361"/>
            <a:ext cx="2968631" cy="461665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Air flow in the airways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52364" y="1995859"/>
            <a:ext cx="42863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 What general model (core concept) do you expect to have to work with here?</a:t>
            </a:r>
          </a:p>
          <a:p>
            <a:r>
              <a:rPr lang="en-US" sz="2400" dirty="0" smtClean="0"/>
              <a:t>ANSWER:  </a:t>
            </a:r>
            <a:r>
              <a:rPr lang="en-US" sz="2400" b="1" i="1" dirty="0" smtClean="0"/>
              <a:t>FLOW DOWN GRADIENTS</a:t>
            </a:r>
          </a:p>
          <a:p>
            <a:r>
              <a:rPr lang="en-US" sz="2400" dirty="0" smtClean="0"/>
              <a:t>QUESTION:  What is the source of the pressure gradient?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25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Critical features for transfer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6134"/>
          </a:xfrm>
        </p:spPr>
        <p:txBody>
          <a:bodyPr>
            <a:normAutofit/>
          </a:bodyPr>
          <a:lstStyle/>
          <a:p>
            <a:r>
              <a:rPr lang="en-US" b="1" i="1" u="sng" dirty="0" smtClean="0"/>
              <a:t>Explicit description </a:t>
            </a:r>
            <a:r>
              <a:rPr lang="en-US" dirty="0" smtClean="0"/>
              <a:t>of the core concept</a:t>
            </a:r>
          </a:p>
          <a:p>
            <a:r>
              <a:rPr lang="en-US" dirty="0" smtClean="0"/>
              <a:t>Opportunities to </a:t>
            </a:r>
            <a:r>
              <a:rPr lang="en-US" b="1" i="1" u="sng" dirty="0" smtClean="0"/>
              <a:t>practice</a:t>
            </a:r>
            <a:r>
              <a:rPr lang="en-US" dirty="0" smtClean="0"/>
              <a:t> recognizing the applicability of the concept and using it</a:t>
            </a:r>
          </a:p>
          <a:p>
            <a:r>
              <a:rPr lang="en-US" b="1" i="1" u="sng" dirty="0" smtClean="0"/>
              <a:t>Consistency</a:t>
            </a:r>
            <a:r>
              <a:rPr lang="en-US" dirty="0" smtClean="0"/>
              <a:t> in terminology and visual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2644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What’s the payoff?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Students understand (can use) the core concepts.</a:t>
            </a:r>
          </a:p>
          <a:p>
            <a:r>
              <a:rPr lang="en-US" dirty="0" smtClean="0"/>
              <a:t>Students can identify where the core concepts are applicable.</a:t>
            </a:r>
          </a:p>
          <a:p>
            <a:r>
              <a:rPr lang="en-US" dirty="0" smtClean="0"/>
              <a:t>Therefore students are not learning each new topic or phenomenon from scratch; they already know something about it.</a:t>
            </a:r>
          </a:p>
          <a:p>
            <a:r>
              <a:rPr lang="en-US" dirty="0" smtClean="0"/>
              <a:t>Students have a general model to which they can add details as they need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6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 take home messages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 more than students can or need to learn (the information explosion).</a:t>
            </a:r>
          </a:p>
          <a:p>
            <a:r>
              <a:rPr lang="en-US" dirty="0" smtClean="0"/>
              <a:t>Teachers must decide what their students should learn.</a:t>
            </a:r>
          </a:p>
          <a:p>
            <a:r>
              <a:rPr lang="en-US" dirty="0" smtClean="0"/>
              <a:t>Students need as much help as possible to learn it all.</a:t>
            </a:r>
          </a:p>
          <a:p>
            <a:r>
              <a:rPr lang="en-US" dirty="0" smtClean="0"/>
              <a:t>A focus on the concepts of physiology can help both teachers and students.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8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9843" y="258432"/>
            <a:ext cx="8682051" cy="3450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Relevant publications </a:t>
            </a:r>
          </a:p>
          <a:p>
            <a:pPr marL="0" indent="0">
              <a:buNone/>
            </a:pPr>
            <a:endParaRPr lang="en-US" sz="1800" dirty="0"/>
          </a:p>
          <a:p>
            <a:pPr>
              <a:buAutoNum type="arabicPeriod"/>
            </a:pPr>
            <a:r>
              <a:rPr lang="en-US" sz="2000" dirty="0" smtClean="0"/>
              <a:t>Michael</a:t>
            </a:r>
            <a:r>
              <a:rPr lang="en-US" sz="2000" dirty="0"/>
              <a:t>, J., Modell, H., McFarland, J., and Cliff, W. (2009). The “core principles” of physiology: What should students understand? </a:t>
            </a:r>
            <a:r>
              <a:rPr lang="en-US" sz="2000" i="1" dirty="0" err="1"/>
              <a:t>Adv</a:t>
            </a:r>
            <a:r>
              <a:rPr lang="en-US" sz="2000" i="1" dirty="0"/>
              <a:t> </a:t>
            </a:r>
            <a:r>
              <a:rPr lang="en-US" sz="2000" i="1" dirty="0" err="1"/>
              <a:t>Physiol</a:t>
            </a:r>
            <a:r>
              <a:rPr lang="en-US" sz="2000" i="1" dirty="0"/>
              <a:t> </a:t>
            </a:r>
            <a:r>
              <a:rPr lang="en-US" sz="2000" i="1" dirty="0" err="1"/>
              <a:t>Educ</a:t>
            </a:r>
            <a:r>
              <a:rPr lang="en-US" sz="2000" dirty="0"/>
              <a:t>, </a:t>
            </a:r>
            <a:r>
              <a:rPr lang="en-US" sz="2000" b="1" dirty="0"/>
              <a:t>33</a:t>
            </a:r>
            <a:r>
              <a:rPr lang="en-US" sz="2000" dirty="0"/>
              <a:t>: 10-15</a:t>
            </a:r>
            <a:r>
              <a:rPr lang="en-US" sz="2000" dirty="0" smtClean="0"/>
              <a:t>.</a:t>
            </a:r>
          </a:p>
          <a:p>
            <a:pPr>
              <a:buAutoNum type="arabicPeriod"/>
            </a:pPr>
            <a:r>
              <a:rPr lang="en-US" sz="2000" dirty="0" smtClean="0"/>
              <a:t> Michael</a:t>
            </a:r>
            <a:r>
              <a:rPr lang="en-US" sz="2000" dirty="0"/>
              <a:t>, J. and McFarland, J. (2011) The core principles (“big ideas”) of physiology: Results of faculty surveys. </a:t>
            </a:r>
            <a:r>
              <a:rPr lang="en-US" sz="2000" i="1" dirty="0" err="1"/>
              <a:t>Adv</a:t>
            </a:r>
            <a:r>
              <a:rPr lang="en-US" sz="2000" i="1" dirty="0"/>
              <a:t> </a:t>
            </a:r>
            <a:r>
              <a:rPr lang="en-US" sz="2000" i="1" dirty="0" err="1"/>
              <a:t>Physiol</a:t>
            </a:r>
            <a:r>
              <a:rPr lang="en-US" sz="2000" i="1" dirty="0"/>
              <a:t> </a:t>
            </a:r>
            <a:r>
              <a:rPr lang="en-US" sz="2000" i="1" dirty="0" err="1"/>
              <a:t>Educ</a:t>
            </a:r>
            <a:r>
              <a:rPr lang="en-US" sz="2000" dirty="0"/>
              <a:t> </a:t>
            </a:r>
            <a:r>
              <a:rPr lang="en-US" sz="2000" b="1" dirty="0" smtClean="0"/>
              <a:t>35</a:t>
            </a:r>
            <a:r>
              <a:rPr lang="en-US" sz="2000" dirty="0" smtClean="0"/>
              <a:t>: </a:t>
            </a:r>
            <a:r>
              <a:rPr lang="en-US" sz="2000" dirty="0"/>
              <a:t>336-341</a:t>
            </a:r>
            <a:r>
              <a:rPr lang="en-US" sz="2000" dirty="0" smtClean="0"/>
              <a:t>.</a:t>
            </a:r>
          </a:p>
          <a:p>
            <a:pPr>
              <a:buAutoNum type="arabicPeriod"/>
            </a:pPr>
            <a:r>
              <a:rPr lang="en-US" sz="2000" dirty="0" smtClean="0"/>
              <a:t> Modell</a:t>
            </a:r>
            <a:r>
              <a:rPr lang="en-US" sz="2000" dirty="0"/>
              <a:t>, H., Cliff, W., Michael, J., McFarland, J, Wright, A. ,</a:t>
            </a:r>
            <a:r>
              <a:rPr lang="en-US" sz="2000" dirty="0" err="1"/>
              <a:t>Wenderoth</a:t>
            </a:r>
            <a:r>
              <a:rPr lang="en-US" sz="2000" dirty="0"/>
              <a:t>, M.P. (2015</a:t>
            </a:r>
            <a:r>
              <a:rPr lang="en-US" sz="2000" dirty="0" smtClean="0"/>
              <a:t>)  A </a:t>
            </a:r>
            <a:r>
              <a:rPr lang="en-US" sz="2000" dirty="0"/>
              <a:t>physiologist's view of homeostasis. </a:t>
            </a:r>
            <a:r>
              <a:rPr lang="en-US" sz="2000" i="1" dirty="0" err="1"/>
              <a:t>Adv</a:t>
            </a:r>
            <a:r>
              <a:rPr lang="en-US" sz="2000" i="1" dirty="0"/>
              <a:t> </a:t>
            </a:r>
            <a:r>
              <a:rPr lang="en-US" sz="2000" i="1" dirty="0" err="1"/>
              <a:t>Physiol</a:t>
            </a:r>
            <a:r>
              <a:rPr lang="en-US" sz="2000" i="1" dirty="0"/>
              <a:t> </a:t>
            </a:r>
            <a:r>
              <a:rPr lang="en-US" sz="2000" i="1" dirty="0" err="1"/>
              <a:t>Educ</a:t>
            </a:r>
            <a:r>
              <a:rPr lang="en-US" sz="2000" i="1" dirty="0"/>
              <a:t> </a:t>
            </a:r>
            <a:r>
              <a:rPr lang="en-US" sz="2000" b="1" dirty="0"/>
              <a:t>39</a:t>
            </a:r>
            <a:r>
              <a:rPr lang="en-US" sz="2000" dirty="0"/>
              <a:t>(4): 259-</a:t>
            </a:r>
            <a:r>
              <a:rPr lang="en-US" sz="2000" dirty="0" smtClean="0"/>
              <a:t>266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 smtClean="0"/>
              <a:t>4. 	McFarland</a:t>
            </a:r>
            <a:r>
              <a:rPr lang="en-US" sz="2000" dirty="0"/>
              <a:t>, J, Michael, J., Modell, H., </a:t>
            </a:r>
            <a:r>
              <a:rPr lang="en-US" sz="2000" dirty="0" err="1"/>
              <a:t>Wenderoth</a:t>
            </a:r>
            <a:r>
              <a:rPr lang="en-US" sz="2000" dirty="0"/>
              <a:t>, M.P., Cliff, W., Wright, A. </a:t>
            </a:r>
            <a:r>
              <a:rPr lang="en-US" sz="2000" dirty="0" smtClean="0"/>
              <a:t>	(</a:t>
            </a:r>
            <a:r>
              <a:rPr lang="en-US" sz="2000" dirty="0"/>
              <a:t>2016</a:t>
            </a:r>
            <a:r>
              <a:rPr lang="en-US" sz="2000" dirty="0" smtClean="0"/>
              <a:t>)   A conceptual </a:t>
            </a:r>
            <a:r>
              <a:rPr lang="en-US" sz="2000" dirty="0"/>
              <a:t>framework for homeostasis: Development and </a:t>
            </a:r>
            <a:r>
              <a:rPr lang="en-US" sz="2000" dirty="0" smtClean="0"/>
              <a:t>	validation</a:t>
            </a:r>
            <a:r>
              <a:rPr lang="en-US" sz="2000" dirty="0"/>
              <a:t>. </a:t>
            </a:r>
            <a:r>
              <a:rPr lang="en-US" sz="2000" i="1" dirty="0" err="1"/>
              <a:t>Adv</a:t>
            </a:r>
            <a:r>
              <a:rPr lang="en-US" sz="2000" i="1" dirty="0"/>
              <a:t> </a:t>
            </a:r>
            <a:r>
              <a:rPr lang="en-US" sz="2000" i="1" dirty="0" err="1"/>
              <a:t>Physiol</a:t>
            </a:r>
            <a:r>
              <a:rPr lang="en-US" sz="2000" i="1" dirty="0"/>
              <a:t> </a:t>
            </a:r>
            <a:r>
              <a:rPr lang="en-US" sz="2000" i="1" dirty="0" smtClean="0"/>
              <a:t>	</a:t>
            </a:r>
            <a:r>
              <a:rPr lang="en-US" sz="2000" i="1" dirty="0" err="1" smtClean="0"/>
              <a:t>Educ</a:t>
            </a:r>
            <a:r>
              <a:rPr lang="en-US" sz="2000" i="1" dirty="0"/>
              <a:t> </a:t>
            </a:r>
            <a:r>
              <a:rPr lang="en-US" sz="2000" b="1" i="1" dirty="0"/>
              <a:t>40</a:t>
            </a:r>
            <a:r>
              <a:rPr lang="en-US" sz="2000" i="1" dirty="0"/>
              <a:t>: 213–222. </a:t>
            </a:r>
            <a:r>
              <a:rPr lang="en-US" sz="2000" dirty="0"/>
              <a:t> </a:t>
            </a:r>
            <a:r>
              <a:rPr lang="en-US" sz="2000" dirty="0">
                <a:hlinkClick r:id="rId2"/>
              </a:rPr>
              <a:t/>
            </a:r>
            <a:br>
              <a:rPr lang="en-US" sz="2000" dirty="0">
                <a:hlinkClick r:id="rId2"/>
              </a:rPr>
            </a:br>
            <a:r>
              <a:rPr lang="en-US" sz="2000" dirty="0"/>
              <a:t>5</a:t>
            </a:r>
            <a:r>
              <a:rPr lang="en-US" sz="2000" dirty="0" smtClean="0"/>
              <a:t>. 	Michael</a:t>
            </a:r>
            <a:r>
              <a:rPr lang="en-US" sz="2000" dirty="0"/>
              <a:t>, J, </a:t>
            </a:r>
            <a:r>
              <a:rPr lang="en-US" sz="2000" dirty="0" err="1"/>
              <a:t>Martinkova</a:t>
            </a:r>
            <a:r>
              <a:rPr lang="en-US" sz="2000" dirty="0"/>
              <a:t>, P, McFarland, L, Wright, A, Cliff, W, Modell, H. </a:t>
            </a:r>
            <a:r>
              <a:rPr lang="en-US" sz="2000" dirty="0" smtClean="0"/>
              <a:t>(2016)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Validating  </a:t>
            </a:r>
            <a:r>
              <a:rPr lang="en-US" sz="2000" dirty="0"/>
              <a:t>a conceptual framework for the core concept of cell-cell </a:t>
            </a:r>
          </a:p>
          <a:p>
            <a:pPr marL="0" indent="0">
              <a:buNone/>
            </a:pPr>
            <a:r>
              <a:rPr lang="en-US" sz="2000" dirty="0" smtClean="0"/>
              <a:t>	communication</a:t>
            </a:r>
            <a:r>
              <a:rPr lang="en-US" sz="2000" i="1" dirty="0"/>
              <a:t>. </a:t>
            </a:r>
            <a:r>
              <a:rPr lang="en-US" sz="2000" i="1" dirty="0" err="1" smtClean="0"/>
              <a:t>Adv</a:t>
            </a:r>
            <a:r>
              <a:rPr lang="en-US" sz="2000" i="1" dirty="0" smtClean="0"/>
              <a:t> </a:t>
            </a:r>
            <a:r>
              <a:rPr lang="en-US" sz="2000" i="1" dirty="0" err="1"/>
              <a:t>Physiol</a:t>
            </a:r>
            <a:r>
              <a:rPr lang="en-US" sz="2000" i="1" dirty="0"/>
              <a:t> </a:t>
            </a:r>
            <a:r>
              <a:rPr lang="en-US" sz="2000" i="1" dirty="0" err="1" smtClean="0"/>
              <a:t>Educ</a:t>
            </a:r>
            <a:r>
              <a:rPr lang="en-US" sz="2000" i="1" dirty="0"/>
              <a:t> </a:t>
            </a:r>
            <a:r>
              <a:rPr lang="en-US" sz="2000" b="1" dirty="0" smtClean="0"/>
              <a:t>41</a:t>
            </a:r>
            <a:r>
              <a:rPr lang="en-US" sz="2000" dirty="0" smtClean="0"/>
              <a:t>: 260-265.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866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 light of the knowledge explosion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640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It is clear that students cannot learn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everything that is known about physiology!</a:t>
            </a:r>
          </a:p>
          <a:p>
            <a:r>
              <a:rPr lang="en-US" sz="4000" b="1" dirty="0" smtClean="0">
                <a:solidFill>
                  <a:srgbClr val="008000"/>
                </a:solidFill>
              </a:rPr>
              <a:t>It follows that we must answer the question “what should we teach?”</a:t>
            </a:r>
          </a:p>
          <a:p>
            <a:r>
              <a:rPr lang="en-US" sz="4000" b="1" dirty="0" smtClean="0">
                <a:solidFill>
                  <a:srgbClr val="0000FF"/>
                </a:solidFill>
              </a:rPr>
              <a:t>We must also consider how to make it easier for our students to learn.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0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Relevant publications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6"/>
            </a:pPr>
            <a:r>
              <a:rPr lang="en-US" sz="2400" dirty="0" smtClean="0"/>
              <a:t>Michael</a:t>
            </a:r>
            <a:r>
              <a:rPr lang="en-US" sz="2400" dirty="0"/>
              <a:t>, J, Cliff, W, McFarland, J, Modell, H, Wright, A.  (2017)  </a:t>
            </a:r>
            <a:r>
              <a:rPr lang="en-US" sz="2400" i="1" dirty="0"/>
              <a:t>The Core </a:t>
            </a:r>
            <a:r>
              <a:rPr lang="en-US" sz="2400" i="1" dirty="0" smtClean="0"/>
              <a:t>Concepts </a:t>
            </a:r>
            <a:r>
              <a:rPr lang="en-US" sz="2400" i="1" dirty="0"/>
              <a:t>of 	Physiology: A </a:t>
            </a:r>
            <a:r>
              <a:rPr lang="en-US" sz="2400" i="1" dirty="0" smtClean="0"/>
              <a:t>New Paradigm </a:t>
            </a:r>
            <a:r>
              <a:rPr lang="en-US" sz="2400" i="1" dirty="0"/>
              <a:t>for Teaching Physiology</a:t>
            </a:r>
            <a:r>
              <a:rPr lang="en-US" sz="2400" dirty="0"/>
              <a:t>.  </a:t>
            </a:r>
            <a:r>
              <a:rPr lang="en-US" sz="2400" dirty="0" smtClean="0"/>
              <a:t>New York</a:t>
            </a:r>
            <a:r>
              <a:rPr lang="en-US" sz="2400" dirty="0"/>
              <a:t>: Springer Nature.  </a:t>
            </a:r>
            <a:r>
              <a:rPr lang="en-US" sz="2400" dirty="0" smtClean="0"/>
              <a:t>(Available </a:t>
            </a:r>
            <a:r>
              <a:rPr lang="en-US" sz="2400" dirty="0"/>
              <a:t>from APS </a:t>
            </a:r>
            <a:r>
              <a:rPr lang="en-US" sz="2400" dirty="0" smtClean="0"/>
              <a:t>website)</a:t>
            </a:r>
          </a:p>
          <a:p>
            <a:pPr marL="0" indent="0">
              <a:buNone/>
            </a:pPr>
            <a:r>
              <a:rPr lang="en-US" sz="2400" dirty="0" smtClean="0"/>
              <a:t>7.	</a:t>
            </a:r>
            <a:r>
              <a:rPr lang="en-US" sz="2400" b="1" dirty="0" smtClean="0">
                <a:solidFill>
                  <a:srgbClr val="FF0000"/>
                </a:solidFill>
              </a:rPr>
              <a:t>Michael, J and </a:t>
            </a:r>
            <a:r>
              <a:rPr lang="en-US" sz="2400" b="1" dirty="0" err="1" smtClean="0">
                <a:solidFill>
                  <a:srgbClr val="FF0000"/>
                </a:solidFill>
              </a:rPr>
              <a:t>Sircar</a:t>
            </a:r>
            <a:r>
              <a:rPr lang="en-US" sz="2400" b="1" dirty="0" smtClean="0">
                <a:solidFill>
                  <a:srgbClr val="FF0000"/>
                </a:solidFill>
              </a:rPr>
              <a:t>, A.  (2011).  </a:t>
            </a:r>
            <a:r>
              <a:rPr lang="en-US" sz="2400" b="1" i="1" dirty="0" smtClean="0">
                <a:solidFill>
                  <a:srgbClr val="FF0000"/>
                </a:solidFill>
              </a:rPr>
              <a:t>Fundamentals of Medical 	Physiology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</a:rPr>
              <a:t>  New York: </a:t>
            </a:r>
            <a:r>
              <a:rPr lang="en-US" sz="2400" b="1" dirty="0" err="1" smtClean="0">
                <a:solidFill>
                  <a:srgbClr val="FF0000"/>
                </a:solidFill>
              </a:rPr>
              <a:t>Thieme</a:t>
            </a:r>
            <a:r>
              <a:rPr lang="en-US" sz="2400" b="1" dirty="0" smtClean="0">
                <a:solidFill>
                  <a:srgbClr val="FF0000"/>
                </a:solidFill>
              </a:rPr>
              <a:t>. 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(Physiology presented in a 	clinical context and with references to general models/core 	concepts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imbedded throughout the text.)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6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Check us out 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b="1" dirty="0" err="1" smtClean="0"/>
              <a:t>physiologyconcepts.org</a:t>
            </a:r>
            <a:endParaRPr lang="en-US" sz="4000" b="1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You will find most of our </a:t>
            </a:r>
          </a:p>
          <a:p>
            <a:pPr marL="0" indent="0" algn="ctr">
              <a:buNone/>
            </a:pPr>
            <a:r>
              <a:rPr lang="en-US" dirty="0" smtClean="0"/>
              <a:t>papers and presentations on </a:t>
            </a:r>
          </a:p>
          <a:p>
            <a:pPr marL="0" indent="0" algn="ctr">
              <a:buNone/>
            </a:pPr>
            <a:r>
              <a:rPr lang="en-US" dirty="0" smtClean="0"/>
              <a:t>core concepts of physiology there.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 thesis is that . . .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focus on the core concepts of physiology will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elp you make decisions about what is important for your students to learn and what isn’t important, and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elp students learn the necessary physiology better and more “efficiently.”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8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W</a:t>
            </a:r>
            <a:r>
              <a:rPr lang="en-US" b="1" i="1" dirty="0" smtClean="0"/>
              <a:t>hat</a:t>
            </a:r>
            <a:r>
              <a:rPr lang="en-US" b="1" dirty="0" smtClean="0"/>
              <a:t> should we teach?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is, of course, a perennial question that we ask whenever we are planning a course.</a:t>
            </a:r>
          </a:p>
          <a:p>
            <a:r>
              <a:rPr lang="en-US" dirty="0" smtClean="0"/>
              <a:t>The answer always depends on the specific course you are teaching, the curriculum of which your course is a part, and the needs of the students taking this course.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H</a:t>
            </a:r>
            <a:r>
              <a:rPr lang="en-US" b="1" i="1" dirty="0" smtClean="0"/>
              <a:t>ow</a:t>
            </a:r>
            <a:r>
              <a:rPr lang="en-US" b="1" dirty="0" smtClean="0"/>
              <a:t> do we decide what to teach?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 what you taught last year?</a:t>
            </a:r>
          </a:p>
          <a:p>
            <a:r>
              <a:rPr lang="en-US" dirty="0" smtClean="0"/>
              <a:t>Teach what your predecessor taught?</a:t>
            </a:r>
          </a:p>
          <a:p>
            <a:r>
              <a:rPr lang="en-US" dirty="0" smtClean="0"/>
              <a:t>Teach what your teacher taught?</a:t>
            </a:r>
          </a:p>
          <a:p>
            <a:r>
              <a:rPr lang="en-US" dirty="0" smtClean="0"/>
              <a:t>I suspect that </a:t>
            </a:r>
            <a:r>
              <a:rPr lang="en-US" dirty="0"/>
              <a:t>at some point in our </a:t>
            </a:r>
            <a:r>
              <a:rPr lang="en-US" dirty="0" smtClean="0"/>
              <a:t>career each of us has adopted one or more of these tactics for making a decision.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54840</TotalTime>
  <Words>2437</Words>
  <Application>Microsoft Macintosh PowerPoint</Application>
  <PresentationFormat>On-screen Show (4:3)</PresentationFormat>
  <Paragraphs>362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Calibri</vt:lpstr>
      <vt:lpstr>Mangal</vt:lpstr>
      <vt:lpstr>ＭＳ Ｐゴシック</vt:lpstr>
      <vt:lpstr>Tahoma</vt:lpstr>
      <vt:lpstr>Wingdings</vt:lpstr>
      <vt:lpstr>Zapf Dingbats</vt:lpstr>
      <vt:lpstr>Arial</vt:lpstr>
      <vt:lpstr>Office Theme</vt:lpstr>
      <vt:lpstr>Teaching Physiology in the Midst of a Knowledge Explosion:  A Role for Core Concepts</vt:lpstr>
      <vt:lpstr>Acknowledgements</vt:lpstr>
      <vt:lpstr>My agenda for the morning </vt:lpstr>
      <vt:lpstr>The knowledge explosion (1)</vt:lpstr>
      <vt:lpstr>The knowledge explosion (2)</vt:lpstr>
      <vt:lpstr>In light of the knowledge explosion</vt:lpstr>
      <vt:lpstr>My thesis is that . . . </vt:lpstr>
      <vt:lpstr>What should we teach?</vt:lpstr>
      <vt:lpstr>How do we decide what to teach?</vt:lpstr>
      <vt:lpstr>How do we decide what to teach?</vt:lpstr>
      <vt:lpstr>How do we decide what to teach?</vt:lpstr>
      <vt:lpstr>More words of wisdom</vt:lpstr>
      <vt:lpstr>What do they need to know?</vt:lpstr>
      <vt:lpstr>What do they need to know?</vt:lpstr>
      <vt:lpstr>What is a core concept?</vt:lpstr>
      <vt:lpstr>For me personally . . . </vt:lpstr>
      <vt:lpstr>The 15 core concepts of physiology (in alphabetical order)</vt:lpstr>
      <vt:lpstr>The core concepts . . . </vt:lpstr>
      <vt:lpstr>The core concepts . . . </vt:lpstr>
      <vt:lpstr>The core concepts . . . </vt:lpstr>
      <vt:lpstr>Core concepts are general models</vt:lpstr>
      <vt:lpstr>Here’s a model for homeostasis</vt:lpstr>
      <vt:lpstr>Core concepts are BIG!</vt:lpstr>
      <vt:lpstr>Core concepts are BIG!</vt:lpstr>
      <vt:lpstr>PowerPoint Presentation</vt:lpstr>
      <vt:lpstr>Core concepts and the info explosion</vt:lpstr>
      <vt:lpstr>What should they know (1)?</vt:lpstr>
      <vt:lpstr>What should they know (2)?</vt:lpstr>
      <vt:lpstr>What are the details?</vt:lpstr>
      <vt:lpstr>What should they know?</vt:lpstr>
      <vt:lpstr>What should they know?</vt:lpstr>
      <vt:lpstr>What should they know?</vt:lpstr>
      <vt:lpstr>What should they know?</vt:lpstr>
      <vt:lpstr>For physiology teachers</vt:lpstr>
      <vt:lpstr>For students in physiology</vt:lpstr>
      <vt:lpstr>PowerPoint Presentation</vt:lpstr>
      <vt:lpstr>PowerPoint Presentation</vt:lpstr>
      <vt:lpstr>Facilitating learning</vt:lpstr>
      <vt:lpstr>My proposal</vt:lpstr>
      <vt:lpstr>How do we do this?</vt:lpstr>
      <vt:lpstr>Which core concepts to use?</vt:lpstr>
      <vt:lpstr>Which core concept to use and where does it apply?</vt:lpstr>
      <vt:lpstr>Which core concepts to use?</vt:lpstr>
      <vt:lpstr>PowerPoint Presentation</vt:lpstr>
      <vt:lpstr>For transfer for occur</vt:lpstr>
      <vt:lpstr>Why is it hard to generalize?</vt:lpstr>
      <vt:lpstr>One reason it is hard to generalize</vt:lpstr>
      <vt:lpstr>One reason it is hard to generalize</vt:lpstr>
      <vt:lpstr>A “lesson plan” for flow</vt:lpstr>
      <vt:lpstr>PowerPoint Presentation</vt:lpstr>
      <vt:lpstr>Flow down gradients: A lesson plan</vt:lpstr>
      <vt:lpstr>Flow down gradients: A lesson plan</vt:lpstr>
      <vt:lpstr>Flow down gradients: A lesson plan</vt:lpstr>
      <vt:lpstr>Flow down gradients: A lesson plan</vt:lpstr>
      <vt:lpstr>Flow down gradients: A lesson plan</vt:lpstr>
      <vt:lpstr>Critical features for transfer</vt:lpstr>
      <vt:lpstr>What’s the payoff?</vt:lpstr>
      <vt:lpstr>Some take home messages</vt:lpstr>
      <vt:lpstr>PowerPoint Presentation</vt:lpstr>
      <vt:lpstr>Relevant publications  </vt:lpstr>
      <vt:lpstr>Check us out at</vt:lpstr>
    </vt:vector>
  </TitlesOfParts>
  <Company>Rush Medical College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Michael</dc:creator>
  <cp:lastModifiedBy>Jenny McFarland</cp:lastModifiedBy>
  <cp:revision>255</cp:revision>
  <cp:lastPrinted>2019-01-14T22:15:18Z</cp:lastPrinted>
  <dcterms:created xsi:type="dcterms:W3CDTF">2019-01-06T22:12:26Z</dcterms:created>
  <dcterms:modified xsi:type="dcterms:W3CDTF">2019-04-25T14:50:46Z</dcterms:modified>
</cp:coreProperties>
</file>