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sldIdLst>
    <p:sldId id="256" r:id="rId2"/>
    <p:sldId id="257" r:id="rId3"/>
    <p:sldId id="258" r:id="rId4"/>
    <p:sldId id="262" r:id="rId5"/>
    <p:sldId id="263" r:id="rId6"/>
    <p:sldId id="315" r:id="rId7"/>
    <p:sldId id="331" r:id="rId8"/>
    <p:sldId id="266" r:id="rId9"/>
    <p:sldId id="316" r:id="rId10"/>
    <p:sldId id="324" r:id="rId11"/>
    <p:sldId id="318" r:id="rId12"/>
    <p:sldId id="319" r:id="rId13"/>
    <p:sldId id="320" r:id="rId14"/>
    <p:sldId id="321" r:id="rId15"/>
    <p:sldId id="264" r:id="rId16"/>
    <p:sldId id="327" r:id="rId17"/>
    <p:sldId id="328" r:id="rId18"/>
    <p:sldId id="338" r:id="rId19"/>
    <p:sldId id="339" r:id="rId20"/>
    <p:sldId id="285" r:id="rId21"/>
    <p:sldId id="325" r:id="rId22"/>
    <p:sldId id="342" r:id="rId23"/>
    <p:sldId id="308" r:id="rId24"/>
    <p:sldId id="287" r:id="rId25"/>
    <p:sldId id="270" r:id="rId26"/>
    <p:sldId id="271" r:id="rId27"/>
    <p:sldId id="265" r:id="rId28"/>
    <p:sldId id="310" r:id="rId29"/>
    <p:sldId id="267" r:id="rId30"/>
    <p:sldId id="260" r:id="rId31"/>
    <p:sldId id="276" r:id="rId32"/>
    <p:sldId id="306" r:id="rId33"/>
    <p:sldId id="307" r:id="rId34"/>
    <p:sldId id="293" r:id="rId35"/>
    <p:sldId id="274" r:id="rId36"/>
    <p:sldId id="311" r:id="rId37"/>
    <p:sldId id="284" r:id="rId38"/>
    <p:sldId id="292" r:id="rId39"/>
    <p:sldId id="281" r:id="rId40"/>
    <p:sldId id="259" r:id="rId41"/>
    <p:sldId id="282" r:id="rId42"/>
    <p:sldId id="273" r:id="rId43"/>
    <p:sldId id="294" r:id="rId44"/>
    <p:sldId id="334" r:id="rId45"/>
    <p:sldId id="300" r:id="rId46"/>
    <p:sldId id="295" r:id="rId47"/>
    <p:sldId id="298" r:id="rId48"/>
    <p:sldId id="296" r:id="rId49"/>
    <p:sldId id="299" r:id="rId50"/>
    <p:sldId id="297" r:id="rId51"/>
    <p:sldId id="304" r:id="rId52"/>
    <p:sldId id="335" r:id="rId53"/>
    <p:sldId id="275" r:id="rId54"/>
    <p:sldId id="303" r:id="rId55"/>
    <p:sldId id="326" r:id="rId56"/>
    <p:sldId id="302" r:id="rId57"/>
    <p:sldId id="312" r:id="rId58"/>
    <p:sldId id="301" r:id="rId59"/>
    <p:sldId id="290" r:id="rId60"/>
    <p:sldId id="313" r:id="rId61"/>
    <p:sldId id="314" r:id="rId62"/>
    <p:sldId id="289" r:id="rId63"/>
    <p:sldId id="332" r:id="rId64"/>
    <p:sldId id="340" r:id="rId65"/>
    <p:sldId id="333" r:id="rId66"/>
    <p:sldId id="280" r:id="rId67"/>
    <p:sldId id="305" r:id="rId68"/>
    <p:sldId id="286"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2" d="100"/>
          <a:sy n="112" d="100"/>
        </p:scale>
        <p:origin x="-2272" y="-112"/>
      </p:cViewPr>
      <p:guideLst>
        <p:guide orient="horz" pos="2160"/>
        <p:guide pos="2880"/>
      </p:guideLst>
    </p:cSldViewPr>
  </p:slideViewPr>
  <p:notesTextViewPr>
    <p:cViewPr>
      <p:scale>
        <a:sx n="100" d="100"/>
        <a:sy n="100" d="100"/>
      </p:scale>
      <p:origin x="0" y="0"/>
    </p:cViewPr>
  </p:notesTextViewPr>
  <p:sorterViewPr>
    <p:cViewPr>
      <p:scale>
        <a:sx n="141" d="100"/>
        <a:sy n="141" d="100"/>
      </p:scale>
      <p:origin x="0" y="18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E6FB46-518B-3841-8CC0-97F9C74C5C07}" type="datetimeFigureOut">
              <a:rPr lang="en-US" smtClean="0"/>
              <a:t>9/25/18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8B4A13-E4AF-DB4C-9AD0-692C9B9A061A}" type="slidenum">
              <a:rPr lang="en-US" smtClean="0"/>
              <a:t>‹#›</a:t>
            </a:fld>
            <a:endParaRPr lang="en-US"/>
          </a:p>
        </p:txBody>
      </p:sp>
    </p:spTree>
    <p:extLst>
      <p:ext uri="{BB962C8B-B14F-4D97-AF65-F5344CB8AC3E}">
        <p14:creationId xmlns:p14="http://schemas.microsoft.com/office/powerpoint/2010/main" val="19313236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B4A13-E4AF-DB4C-9AD0-692C9B9A061A}" type="slidenum">
              <a:rPr lang="en-US" smtClean="0"/>
              <a:t>4</a:t>
            </a:fld>
            <a:endParaRPr lang="en-US"/>
          </a:p>
        </p:txBody>
      </p:sp>
    </p:spTree>
    <p:extLst>
      <p:ext uri="{BB962C8B-B14F-4D97-AF65-F5344CB8AC3E}">
        <p14:creationId xmlns:p14="http://schemas.microsoft.com/office/powerpoint/2010/main" val="3453642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B4A13-E4AF-DB4C-9AD0-692C9B9A061A}" type="slidenum">
              <a:rPr lang="en-US" smtClean="0"/>
              <a:t>42</a:t>
            </a:fld>
            <a:endParaRPr lang="en-US"/>
          </a:p>
        </p:txBody>
      </p:sp>
    </p:spTree>
    <p:extLst>
      <p:ext uri="{BB962C8B-B14F-4D97-AF65-F5344CB8AC3E}">
        <p14:creationId xmlns:p14="http://schemas.microsoft.com/office/powerpoint/2010/main" val="1971826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855722-EAA2-2847-87CD-8FE50D280B06}" type="datetimeFigureOut">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9988C-D703-894C-9062-832DA0762252}" type="slidenum">
              <a:rPr lang="en-US" smtClean="0"/>
              <a:t>‹#›</a:t>
            </a:fld>
            <a:endParaRPr lang="en-US"/>
          </a:p>
        </p:txBody>
      </p:sp>
    </p:spTree>
    <p:extLst>
      <p:ext uri="{BB962C8B-B14F-4D97-AF65-F5344CB8AC3E}">
        <p14:creationId xmlns:p14="http://schemas.microsoft.com/office/powerpoint/2010/main" val="2499447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55722-EAA2-2847-87CD-8FE50D280B06}" type="datetimeFigureOut">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9988C-D703-894C-9062-832DA0762252}" type="slidenum">
              <a:rPr lang="en-US" smtClean="0"/>
              <a:t>‹#›</a:t>
            </a:fld>
            <a:endParaRPr lang="en-US"/>
          </a:p>
        </p:txBody>
      </p:sp>
    </p:spTree>
    <p:extLst>
      <p:ext uri="{BB962C8B-B14F-4D97-AF65-F5344CB8AC3E}">
        <p14:creationId xmlns:p14="http://schemas.microsoft.com/office/powerpoint/2010/main" val="340793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55722-EAA2-2847-87CD-8FE50D280B06}" type="datetimeFigureOut">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9988C-D703-894C-9062-832DA0762252}" type="slidenum">
              <a:rPr lang="en-US" smtClean="0"/>
              <a:t>‹#›</a:t>
            </a:fld>
            <a:endParaRPr lang="en-US"/>
          </a:p>
        </p:txBody>
      </p:sp>
    </p:spTree>
    <p:extLst>
      <p:ext uri="{BB962C8B-B14F-4D97-AF65-F5344CB8AC3E}">
        <p14:creationId xmlns:p14="http://schemas.microsoft.com/office/powerpoint/2010/main" val="371089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55722-EAA2-2847-87CD-8FE50D280B06}" type="datetimeFigureOut">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9988C-D703-894C-9062-832DA0762252}" type="slidenum">
              <a:rPr lang="en-US" smtClean="0"/>
              <a:t>‹#›</a:t>
            </a:fld>
            <a:endParaRPr lang="en-US"/>
          </a:p>
        </p:txBody>
      </p:sp>
    </p:spTree>
    <p:extLst>
      <p:ext uri="{BB962C8B-B14F-4D97-AF65-F5344CB8AC3E}">
        <p14:creationId xmlns:p14="http://schemas.microsoft.com/office/powerpoint/2010/main" val="171441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855722-EAA2-2847-87CD-8FE50D280B06}" type="datetimeFigureOut">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9988C-D703-894C-9062-832DA0762252}" type="slidenum">
              <a:rPr lang="en-US" smtClean="0"/>
              <a:t>‹#›</a:t>
            </a:fld>
            <a:endParaRPr lang="en-US"/>
          </a:p>
        </p:txBody>
      </p:sp>
    </p:spTree>
    <p:extLst>
      <p:ext uri="{BB962C8B-B14F-4D97-AF65-F5344CB8AC3E}">
        <p14:creationId xmlns:p14="http://schemas.microsoft.com/office/powerpoint/2010/main" val="1718443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855722-EAA2-2847-87CD-8FE50D280B06}" type="datetimeFigureOut">
              <a:rPr lang="en-US" smtClean="0"/>
              <a:t>9/25/18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9988C-D703-894C-9062-832DA0762252}" type="slidenum">
              <a:rPr lang="en-US" smtClean="0"/>
              <a:t>‹#›</a:t>
            </a:fld>
            <a:endParaRPr lang="en-US"/>
          </a:p>
        </p:txBody>
      </p:sp>
    </p:spTree>
    <p:extLst>
      <p:ext uri="{BB962C8B-B14F-4D97-AF65-F5344CB8AC3E}">
        <p14:creationId xmlns:p14="http://schemas.microsoft.com/office/powerpoint/2010/main" val="1913566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855722-EAA2-2847-87CD-8FE50D280B06}" type="datetimeFigureOut">
              <a:rPr lang="en-US" smtClean="0"/>
              <a:t>9/25/18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69988C-D703-894C-9062-832DA0762252}" type="slidenum">
              <a:rPr lang="en-US" smtClean="0"/>
              <a:t>‹#›</a:t>
            </a:fld>
            <a:endParaRPr lang="en-US"/>
          </a:p>
        </p:txBody>
      </p:sp>
    </p:spTree>
    <p:extLst>
      <p:ext uri="{BB962C8B-B14F-4D97-AF65-F5344CB8AC3E}">
        <p14:creationId xmlns:p14="http://schemas.microsoft.com/office/powerpoint/2010/main" val="178937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855722-EAA2-2847-87CD-8FE50D280B06}" type="datetimeFigureOut">
              <a:rPr lang="en-US" smtClean="0"/>
              <a:t>9/25/18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69988C-D703-894C-9062-832DA0762252}" type="slidenum">
              <a:rPr lang="en-US" smtClean="0"/>
              <a:t>‹#›</a:t>
            </a:fld>
            <a:endParaRPr lang="en-US"/>
          </a:p>
        </p:txBody>
      </p:sp>
    </p:spTree>
    <p:extLst>
      <p:ext uri="{BB962C8B-B14F-4D97-AF65-F5344CB8AC3E}">
        <p14:creationId xmlns:p14="http://schemas.microsoft.com/office/powerpoint/2010/main" val="1350183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855722-EAA2-2847-87CD-8FE50D280B06}" type="datetimeFigureOut">
              <a:rPr lang="en-US" smtClean="0"/>
              <a:t>9/25/18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69988C-D703-894C-9062-832DA0762252}" type="slidenum">
              <a:rPr lang="en-US" smtClean="0"/>
              <a:t>‹#›</a:t>
            </a:fld>
            <a:endParaRPr lang="en-US"/>
          </a:p>
        </p:txBody>
      </p:sp>
    </p:spTree>
    <p:extLst>
      <p:ext uri="{BB962C8B-B14F-4D97-AF65-F5344CB8AC3E}">
        <p14:creationId xmlns:p14="http://schemas.microsoft.com/office/powerpoint/2010/main" val="390085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855722-EAA2-2847-87CD-8FE50D280B06}" type="datetimeFigureOut">
              <a:rPr lang="en-US" smtClean="0"/>
              <a:t>9/25/18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9988C-D703-894C-9062-832DA0762252}" type="slidenum">
              <a:rPr lang="en-US" smtClean="0"/>
              <a:t>‹#›</a:t>
            </a:fld>
            <a:endParaRPr lang="en-US"/>
          </a:p>
        </p:txBody>
      </p:sp>
    </p:spTree>
    <p:extLst>
      <p:ext uri="{BB962C8B-B14F-4D97-AF65-F5344CB8AC3E}">
        <p14:creationId xmlns:p14="http://schemas.microsoft.com/office/powerpoint/2010/main" val="325684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855722-EAA2-2847-87CD-8FE50D280B06}" type="datetimeFigureOut">
              <a:rPr lang="en-US" smtClean="0"/>
              <a:t>9/25/18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9988C-D703-894C-9062-832DA0762252}" type="slidenum">
              <a:rPr lang="en-US" smtClean="0"/>
              <a:t>‹#›</a:t>
            </a:fld>
            <a:endParaRPr lang="en-US"/>
          </a:p>
        </p:txBody>
      </p:sp>
    </p:spTree>
    <p:extLst>
      <p:ext uri="{BB962C8B-B14F-4D97-AF65-F5344CB8AC3E}">
        <p14:creationId xmlns:p14="http://schemas.microsoft.com/office/powerpoint/2010/main" val="41165257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55722-EAA2-2847-87CD-8FE50D280B06}" type="datetimeFigureOut">
              <a:rPr lang="en-US" smtClean="0"/>
              <a:t>9/25/18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69988C-D703-894C-9062-832DA0762252}" type="slidenum">
              <a:rPr lang="en-US" smtClean="0"/>
              <a:t>‹#›</a:t>
            </a:fld>
            <a:endParaRPr lang="en-US"/>
          </a:p>
        </p:txBody>
      </p:sp>
    </p:spTree>
    <p:extLst>
      <p:ext uri="{BB962C8B-B14F-4D97-AF65-F5344CB8AC3E}">
        <p14:creationId xmlns:p14="http://schemas.microsoft.com/office/powerpoint/2010/main" val="828741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i.org/10.1152/advan.00103.2015"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5643"/>
            <a:ext cx="7772400" cy="1878357"/>
          </a:xfrm>
        </p:spPr>
        <p:txBody>
          <a:bodyPr>
            <a:normAutofit/>
          </a:bodyPr>
          <a:lstStyle/>
          <a:p>
            <a:r>
              <a:rPr lang="en-US" b="1" dirty="0" smtClean="0">
                <a:solidFill>
                  <a:srgbClr val="008000"/>
                </a:solidFill>
              </a:rPr>
              <a:t>Using Core Concepts in the Physiology Classroom</a:t>
            </a:r>
            <a:endParaRPr lang="en-US" b="1" dirty="0">
              <a:solidFill>
                <a:srgbClr val="008000"/>
              </a:solidFill>
            </a:endParaRPr>
          </a:p>
        </p:txBody>
      </p:sp>
      <p:sp>
        <p:nvSpPr>
          <p:cNvPr id="3" name="Subtitle 2"/>
          <p:cNvSpPr>
            <a:spLocks noGrp="1"/>
          </p:cNvSpPr>
          <p:nvPr>
            <p:ph type="subTitle" idx="1"/>
          </p:nvPr>
        </p:nvSpPr>
        <p:spPr>
          <a:xfrm>
            <a:off x="1371600" y="3190460"/>
            <a:ext cx="6400800" cy="1752600"/>
          </a:xfrm>
        </p:spPr>
        <p:txBody>
          <a:bodyPr>
            <a:normAutofit fontScale="85000" lnSpcReduction="20000"/>
          </a:bodyPr>
          <a:lstStyle/>
          <a:p>
            <a:r>
              <a:rPr lang="en-US" dirty="0" smtClean="0">
                <a:solidFill>
                  <a:schemeClr val="tx1"/>
                </a:solidFill>
              </a:rPr>
              <a:t>Joel Michael, PhD</a:t>
            </a:r>
          </a:p>
          <a:p>
            <a:r>
              <a:rPr lang="en-US" dirty="0" smtClean="0">
                <a:solidFill>
                  <a:schemeClr val="tx1"/>
                </a:solidFill>
              </a:rPr>
              <a:t>Dept. of Physiology &amp; Biophysics</a:t>
            </a:r>
          </a:p>
          <a:p>
            <a:r>
              <a:rPr lang="en-US" dirty="0" smtClean="0">
                <a:solidFill>
                  <a:schemeClr val="tx1"/>
                </a:solidFill>
              </a:rPr>
              <a:t>Rush Medical College</a:t>
            </a:r>
          </a:p>
          <a:p>
            <a:r>
              <a:rPr lang="en-US" dirty="0" smtClean="0">
                <a:solidFill>
                  <a:schemeClr val="tx1"/>
                </a:solidFill>
              </a:rPr>
              <a:t>Chicago, IL</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457200" y="6221345"/>
            <a:ext cx="1806646" cy="404743"/>
          </a:xfrm>
          <a:prstGeom prst="rect">
            <a:avLst/>
          </a:prstGeom>
        </p:spPr>
      </p:pic>
      <p:pic>
        <p:nvPicPr>
          <p:cNvPr id="5" name="Content Placeholder 3" descr="MSU logo.png"/>
          <p:cNvPicPr>
            <a:picLocks noChangeAspect="1"/>
          </p:cNvPicPr>
          <p:nvPr/>
        </p:nvPicPr>
        <p:blipFill rotWithShape="1">
          <a:blip r:embed="rId3">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spTree>
    <p:extLst>
      <p:ext uri="{BB962C8B-B14F-4D97-AF65-F5344CB8AC3E}">
        <p14:creationId xmlns:p14="http://schemas.microsoft.com/office/powerpoint/2010/main" val="26996061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42957" y="1943285"/>
            <a:ext cx="8658086" cy="3939932"/>
          </a:xfrm>
        </p:spPr>
        <p:txBody>
          <a:bodyPr>
            <a:normAutofit/>
          </a:bodyPr>
          <a:lstStyle/>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457200" y="6221345"/>
            <a:ext cx="1806646" cy="404743"/>
          </a:xfrm>
          <a:prstGeom prst="rect">
            <a:avLst/>
          </a:prstGeom>
        </p:spPr>
      </p:pic>
      <p:pic>
        <p:nvPicPr>
          <p:cNvPr id="6" name="Content Placeholder 3" descr="MSU logo.png"/>
          <p:cNvPicPr>
            <a:picLocks noChangeAspect="1"/>
          </p:cNvPicPr>
          <p:nvPr/>
        </p:nvPicPr>
        <p:blipFill rotWithShape="1">
          <a:blip r:embed="rId3">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graphicFrame>
        <p:nvGraphicFramePr>
          <p:cNvPr id="7" name="Content Placeholder 3"/>
          <p:cNvGraphicFramePr>
            <a:graphicFrameLocks/>
          </p:cNvGraphicFramePr>
          <p:nvPr>
            <p:extLst>
              <p:ext uri="{D42A27DB-BD31-4B8C-83A1-F6EECF244321}">
                <p14:modId xmlns:p14="http://schemas.microsoft.com/office/powerpoint/2010/main" val="1989447582"/>
              </p:ext>
            </p:extLst>
          </p:nvPr>
        </p:nvGraphicFramePr>
        <p:xfrm>
          <a:off x="390750" y="845899"/>
          <a:ext cx="3132120" cy="3840177"/>
        </p:xfrm>
        <a:graphic>
          <a:graphicData uri="http://schemas.openxmlformats.org/drawingml/2006/table">
            <a:tbl>
              <a:tblPr firstRow="1" bandRow="1">
                <a:tableStyleId>{5C22544A-7EE6-4342-B048-85BDC9FD1C3A}</a:tableStyleId>
              </a:tblPr>
              <a:tblGrid>
                <a:gridCol w="3132120"/>
              </a:tblGrid>
              <a:tr h="499567">
                <a:tc>
                  <a:txBody>
                    <a:bodyPr/>
                    <a:lstStyle/>
                    <a:p>
                      <a:r>
                        <a:rPr lang="en-US" sz="2800" dirty="0" smtClean="0">
                          <a:solidFill>
                            <a:schemeClr val="tx1"/>
                          </a:solidFill>
                        </a:rPr>
                        <a:t>BIOLOGY (CAB </a:t>
                      </a:r>
                      <a:r>
                        <a:rPr lang="en-US" sz="2800" dirty="0" err="1" smtClean="0">
                          <a:solidFill>
                            <a:schemeClr val="tx1"/>
                          </a:solidFill>
                        </a:rPr>
                        <a:t>mtg</a:t>
                      </a:r>
                      <a:r>
                        <a:rPr lang="en-US" sz="2800" dirty="0" smtClean="0">
                          <a:solidFill>
                            <a:schemeClr val="tx1"/>
                          </a:solidFill>
                        </a:rPr>
                        <a:t>)</a:t>
                      </a:r>
                      <a:endParaRPr lang="en-US" sz="2800" dirty="0">
                        <a:solidFill>
                          <a:schemeClr val="tx1"/>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DBEEF4"/>
                    </a:solidFill>
                  </a:tcPr>
                </a:tc>
              </a:tr>
              <a:tr h="3959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Causality</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DBEEF4"/>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Ecosystems</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DBEEF4"/>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Evolution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DBEEF4"/>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Homeostasis</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DBEEF4"/>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Information flow</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DBEEF4"/>
                    </a:solidFill>
                  </a:tcPr>
                </a:tc>
              </a:tr>
              <a:tr h="357534">
                <a:tc>
                  <a:txBody>
                    <a:bodyPr/>
                    <a:lstStyle/>
                    <a:p>
                      <a:r>
                        <a:rPr lang="en-US" dirty="0" smtClean="0"/>
                        <a:t>Matter/energy</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DBEEF4"/>
                    </a:solidFill>
                  </a:tcPr>
                </a:tc>
              </a:tr>
              <a:tr h="357534">
                <a:tc>
                  <a:txBody>
                    <a:bodyPr/>
                    <a:lstStyle/>
                    <a:p>
                      <a:r>
                        <a:rPr lang="en-US" dirty="0" smtClean="0"/>
                        <a:t>Structure/function</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DBEEF4"/>
                    </a:solidFill>
                  </a:tcPr>
                </a:tc>
              </a:tr>
              <a:tr h="357534">
                <a:tc>
                  <a:txBody>
                    <a:bodyPr/>
                    <a:lstStyle/>
                    <a:p>
                      <a:r>
                        <a:rPr lang="en-US" dirty="0" smtClean="0"/>
                        <a:t>The cell</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DBEEF4"/>
                    </a:solidFill>
                  </a:tcPr>
                </a:tc>
              </a:tr>
              <a:tr h="357534">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bl>
          </a:graphicData>
        </a:graphic>
      </p:graphicFrame>
      <p:sp>
        <p:nvSpPr>
          <p:cNvPr id="3" name="TextBox 2"/>
          <p:cNvSpPr txBox="1"/>
          <p:nvPr/>
        </p:nvSpPr>
        <p:spPr>
          <a:xfrm>
            <a:off x="3934854" y="997940"/>
            <a:ext cx="4320402" cy="1569660"/>
          </a:xfrm>
          <a:prstGeom prst="rect">
            <a:avLst/>
          </a:prstGeom>
          <a:noFill/>
        </p:spPr>
        <p:txBody>
          <a:bodyPr wrap="square" rtlCol="0">
            <a:spAutoFit/>
          </a:bodyPr>
          <a:lstStyle/>
          <a:p>
            <a:r>
              <a:rPr lang="en-US" sz="2400" b="1" dirty="0" smtClean="0">
                <a:solidFill>
                  <a:srgbClr val="FF0000"/>
                </a:solidFill>
              </a:rPr>
              <a:t>With the exception of ecosystems and evolution, ALL of these core concepts are widely applicable in physiology</a:t>
            </a:r>
            <a:endParaRPr lang="en-US" sz="2400" b="1" dirty="0">
              <a:solidFill>
                <a:srgbClr val="FF0000"/>
              </a:solidFill>
            </a:endParaRPr>
          </a:p>
        </p:txBody>
      </p:sp>
    </p:spTree>
    <p:extLst>
      <p:ext uri="{BB962C8B-B14F-4D97-AF65-F5344CB8AC3E}">
        <p14:creationId xmlns:p14="http://schemas.microsoft.com/office/powerpoint/2010/main" val="33660715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6548"/>
            <a:ext cx="8229600" cy="1252728"/>
          </a:xfrm>
        </p:spPr>
        <p:txBody>
          <a:bodyPr>
            <a:normAutofit/>
          </a:bodyPr>
          <a:lstStyle/>
          <a:p>
            <a:r>
              <a:rPr lang="en-US" dirty="0" smtClean="0">
                <a:solidFill>
                  <a:srgbClr val="000000"/>
                </a:solidFill>
              </a:rPr>
              <a:t>Deliberations by project team</a:t>
            </a:r>
            <a:endParaRPr lang="en-US" dirty="0">
              <a:solidFill>
                <a:srgbClr val="000000"/>
              </a:solidFill>
            </a:endParaRPr>
          </a:p>
        </p:txBody>
      </p:sp>
      <p:sp>
        <p:nvSpPr>
          <p:cNvPr id="5" name="Content Placeholder 4"/>
          <p:cNvSpPr>
            <a:spLocks noGrp="1"/>
          </p:cNvSpPr>
          <p:nvPr>
            <p:ph idx="1"/>
          </p:nvPr>
        </p:nvSpPr>
        <p:spPr>
          <a:xfrm>
            <a:off x="242957" y="1943285"/>
            <a:ext cx="8658086" cy="3939932"/>
          </a:xfrm>
        </p:spPr>
        <p:txBody>
          <a:bodyPr>
            <a:normAutofit/>
          </a:bodyPr>
          <a:lstStyle/>
          <a:p>
            <a:r>
              <a:rPr lang="en-US" dirty="0" smtClean="0"/>
              <a:t>Following CAB meeting the team considered generating a list of core concepts that specifically applied to </a:t>
            </a:r>
            <a:r>
              <a:rPr lang="en-US" b="1" i="1" dirty="0" smtClean="0"/>
              <a:t>physiology</a:t>
            </a:r>
          </a:p>
          <a:p>
            <a:r>
              <a:rPr lang="en-US" dirty="0" smtClean="0"/>
              <a:t>Goal was to determine concepts so that concept inventories could be written</a:t>
            </a:r>
          </a:p>
          <a:p>
            <a:r>
              <a:rPr lang="en-US" dirty="0" smtClean="0"/>
              <a:t>Results of our deliberations published (</a:t>
            </a:r>
            <a:r>
              <a:rPr lang="en-US" i="1" dirty="0" smtClean="0"/>
              <a:t>Michael et al, 2009</a:t>
            </a:r>
            <a:r>
              <a:rPr lang="en-US" dirty="0" smtClean="0"/>
              <a:t>)</a:t>
            </a: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457200" y="6221345"/>
            <a:ext cx="1806646" cy="404743"/>
          </a:xfrm>
          <a:prstGeom prst="rect">
            <a:avLst/>
          </a:prstGeom>
        </p:spPr>
      </p:pic>
      <p:pic>
        <p:nvPicPr>
          <p:cNvPr id="6" name="Content Placeholder 3" descr="MSU logo.png"/>
          <p:cNvPicPr>
            <a:picLocks noChangeAspect="1"/>
          </p:cNvPicPr>
          <p:nvPr/>
        </p:nvPicPr>
        <p:blipFill rotWithShape="1">
          <a:blip r:embed="rId3">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spTree>
    <p:extLst>
      <p:ext uri="{BB962C8B-B14F-4D97-AF65-F5344CB8AC3E}">
        <p14:creationId xmlns:p14="http://schemas.microsoft.com/office/powerpoint/2010/main" val="8727103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6548"/>
            <a:ext cx="8229600" cy="1252728"/>
          </a:xfrm>
        </p:spPr>
        <p:txBody>
          <a:bodyPr>
            <a:normAutofit fontScale="90000"/>
          </a:bodyPr>
          <a:lstStyle/>
          <a:p>
            <a:r>
              <a:rPr lang="en-US" dirty="0" smtClean="0">
                <a:solidFill>
                  <a:srgbClr val="000000"/>
                </a:solidFill>
              </a:rPr>
              <a:t>Discussions with physiology teaching community</a:t>
            </a:r>
            <a:endParaRPr lang="en-US" dirty="0">
              <a:solidFill>
                <a:srgbClr val="000000"/>
              </a:solidFill>
            </a:endParaRPr>
          </a:p>
        </p:txBody>
      </p:sp>
      <p:sp>
        <p:nvSpPr>
          <p:cNvPr id="5" name="Content Placeholder 4"/>
          <p:cNvSpPr>
            <a:spLocks noGrp="1"/>
          </p:cNvSpPr>
          <p:nvPr>
            <p:ph idx="1"/>
          </p:nvPr>
        </p:nvSpPr>
        <p:spPr>
          <a:xfrm>
            <a:off x="242957" y="1943285"/>
            <a:ext cx="8658086" cy="3939932"/>
          </a:xfrm>
        </p:spPr>
        <p:txBody>
          <a:bodyPr>
            <a:normAutofit/>
          </a:bodyPr>
          <a:lstStyle/>
          <a:p>
            <a:r>
              <a:rPr lang="en-US" dirty="0" smtClean="0"/>
              <a:t>Between 2007 and 2010 we had a number of discussions of the core concepts project with colleagues at national meetings.</a:t>
            </a:r>
          </a:p>
          <a:p>
            <a:r>
              <a:rPr lang="en-US" dirty="0" smtClean="0"/>
              <a:t>Although </a:t>
            </a:r>
            <a:r>
              <a:rPr lang="en-US" dirty="0" smtClean="0"/>
              <a:t>we did not systematically gather feedback, it was clear that the community had somewhat different ideas about core </a:t>
            </a:r>
            <a:r>
              <a:rPr lang="en-US" dirty="0" smtClean="0"/>
              <a:t>concepts than the ones we had published.</a:t>
            </a:r>
            <a:endParaRPr lang="en-US" dirty="0"/>
          </a:p>
        </p:txBody>
      </p:sp>
      <p:pic>
        <p:nvPicPr>
          <p:cNvPr id="4" name="Picture 3"/>
          <p:cNvPicPr>
            <a:picLocks noChangeAspect="1"/>
          </p:cNvPicPr>
          <p:nvPr/>
        </p:nvPicPr>
        <p:blipFill>
          <a:blip r:embed="rId2"/>
          <a:stretch>
            <a:fillRect/>
          </a:stretch>
        </p:blipFill>
        <p:spPr>
          <a:xfrm>
            <a:off x="457200" y="6221345"/>
            <a:ext cx="1806646" cy="404743"/>
          </a:xfrm>
          <a:prstGeom prst="rect">
            <a:avLst/>
          </a:prstGeom>
        </p:spPr>
      </p:pic>
      <p:pic>
        <p:nvPicPr>
          <p:cNvPr id="6" name="Content Placeholder 3" descr="MSU logo.png"/>
          <p:cNvPicPr>
            <a:picLocks noChangeAspect="1"/>
          </p:cNvPicPr>
          <p:nvPr/>
        </p:nvPicPr>
        <p:blipFill rotWithShape="1">
          <a:blip r:embed="rId3">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spTree>
    <p:extLst>
      <p:ext uri="{BB962C8B-B14F-4D97-AF65-F5344CB8AC3E}">
        <p14:creationId xmlns:p14="http://schemas.microsoft.com/office/powerpoint/2010/main" val="3543614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6548"/>
            <a:ext cx="8229600" cy="1252728"/>
          </a:xfrm>
        </p:spPr>
        <p:txBody>
          <a:bodyPr>
            <a:normAutofit fontScale="90000"/>
          </a:bodyPr>
          <a:lstStyle/>
          <a:p>
            <a:r>
              <a:rPr lang="en-US" dirty="0"/>
              <a:t/>
            </a:r>
            <a:br>
              <a:rPr lang="en-US" dirty="0"/>
            </a:br>
            <a:endParaRPr lang="en-US" dirty="0"/>
          </a:p>
        </p:txBody>
      </p:sp>
      <p:sp>
        <p:nvSpPr>
          <p:cNvPr id="5" name="Content Placeholder 4"/>
          <p:cNvSpPr>
            <a:spLocks noGrp="1"/>
          </p:cNvSpPr>
          <p:nvPr>
            <p:ph idx="1"/>
          </p:nvPr>
        </p:nvSpPr>
        <p:spPr>
          <a:xfrm>
            <a:off x="242957" y="1943285"/>
            <a:ext cx="8658086" cy="3939932"/>
          </a:xfrm>
        </p:spPr>
        <p:txBody>
          <a:bodyPr>
            <a:normAutofit/>
          </a:bodyPr>
          <a:lstStyle/>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457200" y="6221345"/>
            <a:ext cx="1806646" cy="404743"/>
          </a:xfrm>
          <a:prstGeom prst="rect">
            <a:avLst/>
          </a:prstGeom>
        </p:spPr>
      </p:pic>
      <p:pic>
        <p:nvPicPr>
          <p:cNvPr id="6" name="Content Placeholder 3" descr="MSU logo.png"/>
          <p:cNvPicPr>
            <a:picLocks noChangeAspect="1"/>
          </p:cNvPicPr>
          <p:nvPr/>
        </p:nvPicPr>
        <p:blipFill rotWithShape="1">
          <a:blip r:embed="rId3">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sp>
        <p:nvSpPr>
          <p:cNvPr id="3" name="TextBox 2"/>
          <p:cNvSpPr txBox="1"/>
          <p:nvPr/>
        </p:nvSpPr>
        <p:spPr>
          <a:xfrm>
            <a:off x="390750" y="4814973"/>
            <a:ext cx="8296050" cy="1200328"/>
          </a:xfrm>
          <a:prstGeom prst="rect">
            <a:avLst/>
          </a:prstGeom>
          <a:noFill/>
        </p:spPr>
        <p:txBody>
          <a:bodyPr wrap="square" rtlCol="0">
            <a:spAutoFit/>
          </a:bodyPr>
          <a:lstStyle/>
          <a:p>
            <a:r>
              <a:rPr lang="en-US" sz="2400" b="1" dirty="0" smtClean="0">
                <a:solidFill>
                  <a:srgbClr val="FF0000"/>
                </a:solidFill>
              </a:rPr>
              <a:t>We added only one additional core concept although our descriptions of a number of the core concepts are somewhat different than was generated at the CAB meeting.</a:t>
            </a:r>
            <a:endParaRPr lang="en-US" sz="2400" b="1" dirty="0">
              <a:solidFill>
                <a:srgbClr val="FF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713579341"/>
              </p:ext>
            </p:extLst>
          </p:nvPr>
        </p:nvGraphicFramePr>
        <p:xfrm>
          <a:off x="4223026" y="546636"/>
          <a:ext cx="3644778" cy="4144978"/>
        </p:xfrm>
        <a:graphic>
          <a:graphicData uri="http://schemas.openxmlformats.org/drawingml/2006/table">
            <a:tbl>
              <a:tblPr firstRow="1" bandRow="1">
                <a:tableStyleId>{5C22544A-7EE6-4342-B048-85BDC9FD1C3A}</a:tableStyleId>
              </a:tblPr>
              <a:tblGrid>
                <a:gridCol w="3644778"/>
              </a:tblGrid>
              <a:tr h="499567">
                <a:tc>
                  <a:txBody>
                    <a:bodyPr/>
                    <a:lstStyle/>
                    <a:p>
                      <a:pPr algn="ctr"/>
                      <a:r>
                        <a:rPr lang="en-US" sz="2400" dirty="0" smtClean="0">
                          <a:solidFill>
                            <a:schemeClr val="tx1"/>
                          </a:solidFill>
                        </a:rPr>
                        <a:t>Physiology </a:t>
                      </a:r>
                    </a:p>
                    <a:p>
                      <a:pPr algn="ctr"/>
                      <a:r>
                        <a:rPr lang="en-US" sz="2400" dirty="0" smtClean="0">
                          <a:solidFill>
                            <a:schemeClr val="tx1"/>
                          </a:solidFill>
                        </a:rPr>
                        <a:t>(Michael </a:t>
                      </a:r>
                      <a:r>
                        <a:rPr lang="en-US" sz="2400" dirty="0" err="1" smtClean="0">
                          <a:solidFill>
                            <a:schemeClr val="tx1"/>
                          </a:solidFill>
                        </a:rPr>
                        <a:t>etal</a:t>
                      </a:r>
                      <a:r>
                        <a:rPr lang="en-US" sz="2400" dirty="0" smtClean="0">
                          <a:solidFill>
                            <a:schemeClr val="tx1"/>
                          </a:solidFill>
                        </a:rPr>
                        <a:t>, 2009)</a:t>
                      </a:r>
                      <a:endParaRPr lang="en-US" sz="2400" dirty="0">
                        <a:solidFill>
                          <a:schemeClr val="tx1"/>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959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Causal mechanism</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Ecosystems &amp; environment</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Evolution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Homeostasis</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Information flow</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Matter/energy</a:t>
                      </a:r>
                      <a:r>
                        <a:rPr lang="en-US" baseline="0" dirty="0" smtClean="0"/>
                        <a:t> </a:t>
                      </a:r>
                      <a:r>
                        <a:rPr lang="en-US" dirty="0" err="1" smtClean="0"/>
                        <a:t>transfer&amp;transform</a:t>
                      </a:r>
                      <a:r>
                        <a:rPr lang="en-US" dirty="0" smtClean="0"/>
                        <a:t>.</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Structure/function relationships</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cell</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Levels of organization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r>
            </a:tbl>
          </a:graphicData>
        </a:graphic>
      </p:graphicFrame>
      <p:graphicFrame>
        <p:nvGraphicFramePr>
          <p:cNvPr id="10" name="Content Placeholder 3"/>
          <p:cNvGraphicFramePr>
            <a:graphicFrameLocks/>
          </p:cNvGraphicFramePr>
          <p:nvPr>
            <p:extLst>
              <p:ext uri="{D42A27DB-BD31-4B8C-83A1-F6EECF244321}">
                <p14:modId xmlns:p14="http://schemas.microsoft.com/office/powerpoint/2010/main" val="3249720739"/>
              </p:ext>
            </p:extLst>
          </p:nvPr>
        </p:nvGraphicFramePr>
        <p:xfrm>
          <a:off x="390750" y="845899"/>
          <a:ext cx="3132120" cy="3840177"/>
        </p:xfrm>
        <a:graphic>
          <a:graphicData uri="http://schemas.openxmlformats.org/drawingml/2006/table">
            <a:tbl>
              <a:tblPr firstRow="1" bandRow="1">
                <a:tableStyleId>{5C22544A-7EE6-4342-B048-85BDC9FD1C3A}</a:tableStyleId>
              </a:tblPr>
              <a:tblGrid>
                <a:gridCol w="3132120"/>
              </a:tblGrid>
              <a:tr h="499567">
                <a:tc>
                  <a:txBody>
                    <a:bodyPr/>
                    <a:lstStyle/>
                    <a:p>
                      <a:r>
                        <a:rPr lang="en-US" sz="2800" dirty="0" smtClean="0">
                          <a:solidFill>
                            <a:schemeClr val="tx1"/>
                          </a:solidFill>
                        </a:rPr>
                        <a:t>BIOLOGY (CAB </a:t>
                      </a:r>
                      <a:r>
                        <a:rPr lang="en-US" sz="2800" dirty="0" err="1" smtClean="0">
                          <a:solidFill>
                            <a:schemeClr val="tx1"/>
                          </a:solidFill>
                        </a:rPr>
                        <a:t>mtg</a:t>
                      </a:r>
                      <a:r>
                        <a:rPr lang="en-US" sz="2800" dirty="0" smtClean="0">
                          <a:solidFill>
                            <a:schemeClr val="tx1"/>
                          </a:solidFill>
                        </a:rPr>
                        <a:t>)</a:t>
                      </a:r>
                      <a:endParaRPr lang="en-US" sz="2800" dirty="0">
                        <a:solidFill>
                          <a:schemeClr val="tx1"/>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DBEEF4"/>
                    </a:solidFill>
                  </a:tcPr>
                </a:tc>
              </a:tr>
              <a:tr h="3959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Causality</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DBEEF4"/>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Ecosystems</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DBEEF4"/>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Evolution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DBEEF4"/>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Homeostasis</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DBEEF4"/>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Information flow</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DBEEF4"/>
                    </a:solidFill>
                  </a:tcPr>
                </a:tc>
              </a:tr>
              <a:tr h="357534">
                <a:tc>
                  <a:txBody>
                    <a:bodyPr/>
                    <a:lstStyle/>
                    <a:p>
                      <a:r>
                        <a:rPr lang="en-US" dirty="0" smtClean="0"/>
                        <a:t>Matter/energy</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DBEEF4"/>
                    </a:solidFill>
                  </a:tcPr>
                </a:tc>
              </a:tr>
              <a:tr h="357534">
                <a:tc>
                  <a:txBody>
                    <a:bodyPr/>
                    <a:lstStyle/>
                    <a:p>
                      <a:r>
                        <a:rPr lang="en-US" dirty="0" smtClean="0"/>
                        <a:t>Structure/function</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DBEEF4"/>
                    </a:solidFill>
                  </a:tcPr>
                </a:tc>
              </a:tr>
              <a:tr h="357534">
                <a:tc>
                  <a:txBody>
                    <a:bodyPr/>
                    <a:lstStyle/>
                    <a:p>
                      <a:r>
                        <a:rPr lang="en-US" dirty="0" smtClean="0"/>
                        <a:t>The cell</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DBEEF4"/>
                    </a:solidFill>
                  </a:tcPr>
                </a:tc>
              </a:tr>
              <a:tr h="357534">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9222771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6548"/>
            <a:ext cx="8229600" cy="1252728"/>
          </a:xfrm>
        </p:spPr>
        <p:txBody>
          <a:bodyPr>
            <a:normAutofit fontScale="90000"/>
          </a:bodyPr>
          <a:lstStyle/>
          <a:p>
            <a:r>
              <a:rPr lang="en-US" dirty="0" smtClean="0">
                <a:solidFill>
                  <a:srgbClr val="000000"/>
                </a:solidFill>
              </a:rPr>
              <a:t>Survey of physiology teachers</a:t>
            </a:r>
            <a:br>
              <a:rPr lang="en-US" dirty="0" smtClean="0">
                <a:solidFill>
                  <a:srgbClr val="000000"/>
                </a:solidFill>
              </a:rPr>
            </a:br>
            <a:r>
              <a:rPr lang="en-US" dirty="0" smtClean="0">
                <a:solidFill>
                  <a:srgbClr val="000000"/>
                </a:solidFill>
              </a:rPr>
              <a:t>(Michael &amp; McFarland, 2011)</a:t>
            </a:r>
            <a:endParaRPr lang="en-US" dirty="0">
              <a:solidFill>
                <a:srgbClr val="000000"/>
              </a:solidFill>
            </a:endParaRPr>
          </a:p>
        </p:txBody>
      </p:sp>
      <p:sp>
        <p:nvSpPr>
          <p:cNvPr id="5" name="Content Placeholder 4"/>
          <p:cNvSpPr>
            <a:spLocks noGrp="1"/>
          </p:cNvSpPr>
          <p:nvPr>
            <p:ph idx="1"/>
          </p:nvPr>
        </p:nvSpPr>
        <p:spPr>
          <a:xfrm>
            <a:off x="242957" y="1943285"/>
            <a:ext cx="8658086" cy="3939932"/>
          </a:xfrm>
        </p:spPr>
        <p:txBody>
          <a:bodyPr>
            <a:normAutofit/>
          </a:bodyPr>
          <a:lstStyle/>
          <a:p>
            <a:r>
              <a:rPr lang="en-US" dirty="0" smtClean="0"/>
              <a:t>First survey asked respondents to tell us what they thought the core concepts were</a:t>
            </a:r>
          </a:p>
          <a:p>
            <a:r>
              <a:rPr lang="en-US" dirty="0" smtClean="0"/>
              <a:t>Second survey asked them to rank order the importance </a:t>
            </a:r>
            <a:r>
              <a:rPr lang="en-US" dirty="0" smtClean="0"/>
              <a:t>for their student’ understanding of </a:t>
            </a:r>
            <a:r>
              <a:rPr lang="en-US" dirty="0" smtClean="0"/>
              <a:t>each of the identified core </a:t>
            </a:r>
            <a:r>
              <a:rPr lang="en-US" dirty="0" smtClean="0"/>
              <a:t>concepts</a:t>
            </a:r>
            <a:endParaRPr lang="en-US" dirty="0" smtClean="0"/>
          </a:p>
          <a:p>
            <a:r>
              <a:rPr lang="en-US" dirty="0" smtClean="0"/>
              <a:t>Third survey asked them to evaluate the items in the </a:t>
            </a:r>
            <a:r>
              <a:rPr lang="en-US" b="1" i="1" dirty="0" smtClean="0"/>
              <a:t>flow down gradients </a:t>
            </a:r>
            <a:r>
              <a:rPr lang="en-US" dirty="0" smtClean="0"/>
              <a:t>unpacking</a:t>
            </a:r>
            <a:endParaRPr lang="en-US" dirty="0"/>
          </a:p>
        </p:txBody>
      </p:sp>
      <p:pic>
        <p:nvPicPr>
          <p:cNvPr id="4" name="Picture 3"/>
          <p:cNvPicPr>
            <a:picLocks noChangeAspect="1"/>
          </p:cNvPicPr>
          <p:nvPr/>
        </p:nvPicPr>
        <p:blipFill>
          <a:blip r:embed="rId2"/>
          <a:stretch>
            <a:fillRect/>
          </a:stretch>
        </p:blipFill>
        <p:spPr>
          <a:xfrm>
            <a:off x="457200" y="6221345"/>
            <a:ext cx="1806646" cy="404743"/>
          </a:xfrm>
          <a:prstGeom prst="rect">
            <a:avLst/>
          </a:prstGeom>
        </p:spPr>
      </p:pic>
      <p:pic>
        <p:nvPicPr>
          <p:cNvPr id="6" name="Content Placeholder 3" descr="MSU logo.png"/>
          <p:cNvPicPr>
            <a:picLocks noChangeAspect="1"/>
          </p:cNvPicPr>
          <p:nvPr/>
        </p:nvPicPr>
        <p:blipFill rotWithShape="1">
          <a:blip r:embed="rId3">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spTree>
    <p:extLst>
      <p:ext uri="{BB962C8B-B14F-4D97-AF65-F5344CB8AC3E}">
        <p14:creationId xmlns:p14="http://schemas.microsoft.com/office/powerpoint/2010/main" val="40067654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000000"/>
                </a:solidFill>
              </a:rPr>
              <a:t>(3) The core concepts of physiology</a:t>
            </a:r>
            <a:r>
              <a:rPr lang="en-US" b="1" dirty="0" smtClean="0">
                <a:solidFill>
                  <a:srgbClr val="000000"/>
                </a:solidFill>
              </a:rPr>
              <a:t/>
            </a:r>
            <a:br>
              <a:rPr lang="en-US" b="1" dirty="0" smtClean="0">
                <a:solidFill>
                  <a:srgbClr val="000000"/>
                </a:solidFill>
              </a:rPr>
            </a:br>
            <a:r>
              <a:rPr lang="en-US" dirty="0" smtClean="0"/>
              <a:t>(Michael and McFarland, 2011)</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0591788"/>
              </p:ext>
            </p:extLst>
          </p:nvPr>
        </p:nvGraphicFramePr>
        <p:xfrm>
          <a:off x="312302" y="1873320"/>
          <a:ext cx="8546720" cy="4632960"/>
        </p:xfrm>
        <a:graphic>
          <a:graphicData uri="http://schemas.openxmlformats.org/drawingml/2006/table">
            <a:tbl>
              <a:tblPr firstRow="1" bandRow="1">
                <a:tableStyleId>{5C22544A-7EE6-4342-B048-85BDC9FD1C3A}</a:tableStyleId>
              </a:tblPr>
              <a:tblGrid>
                <a:gridCol w="4309797"/>
                <a:gridCol w="4236923"/>
              </a:tblGrid>
              <a:tr h="370840">
                <a:tc>
                  <a:txBody>
                    <a:bodyPr/>
                    <a:lstStyle/>
                    <a:p>
                      <a:r>
                        <a:rPr lang="en-US" sz="3200" b="0" dirty="0" smtClean="0">
                          <a:solidFill>
                            <a:schemeClr val="tx1"/>
                          </a:solidFill>
                        </a:rPr>
                        <a:t>Cell membrane </a:t>
                      </a:r>
                      <a:r>
                        <a:rPr lang="en-US" sz="3200" b="1" dirty="0" smtClean="0">
                          <a:solidFill>
                            <a:srgbClr val="FF0000"/>
                          </a:solidFill>
                        </a:rPr>
                        <a:t>(1)</a:t>
                      </a: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Cell theory </a:t>
                      </a:r>
                      <a:r>
                        <a:rPr lang="en-US" sz="3200" b="1" dirty="0" smtClean="0">
                          <a:solidFill>
                            <a:srgbClr val="FF0000"/>
                          </a:solidFill>
                        </a:rPr>
                        <a:t>(9)</a:t>
                      </a: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89729">
                <a:tc>
                  <a:txBody>
                    <a:bodyPr/>
                    <a:lstStyle/>
                    <a:p>
                      <a:r>
                        <a:rPr lang="en-US" sz="3200" b="0" dirty="0" smtClean="0"/>
                        <a:t>Homeostasis </a:t>
                      </a:r>
                      <a:r>
                        <a:rPr lang="en-US" sz="3200" b="1" dirty="0" smtClean="0">
                          <a:solidFill>
                            <a:srgbClr val="FF0000"/>
                          </a:solidFill>
                        </a:rPr>
                        <a:t>(1)</a:t>
                      </a: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Physics/chemistry</a:t>
                      </a:r>
                      <a:r>
                        <a:rPr lang="en-US" sz="3200" b="0" baseline="0" dirty="0" smtClean="0">
                          <a:solidFill>
                            <a:srgbClr val="000000"/>
                          </a:solidFill>
                        </a:rPr>
                        <a:t> </a:t>
                      </a:r>
                      <a:r>
                        <a:rPr lang="en-US" sz="3200" b="1" baseline="0" dirty="0" smtClean="0">
                          <a:solidFill>
                            <a:srgbClr val="FF0000"/>
                          </a:solidFill>
                        </a:rPr>
                        <a:t>(10)</a:t>
                      </a: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3200" b="0" dirty="0" smtClean="0"/>
                        <a:t>Cell-cell </a:t>
                      </a:r>
                      <a:r>
                        <a:rPr lang="en-US" sz="3200" b="0" dirty="0" err="1" smtClean="0"/>
                        <a:t>communic</a:t>
                      </a:r>
                      <a:r>
                        <a:rPr lang="en-US" sz="3200" b="0" dirty="0" smtClean="0"/>
                        <a:t>.</a:t>
                      </a:r>
                      <a:r>
                        <a:rPr lang="en-US" sz="3200" b="1" dirty="0" smtClean="0">
                          <a:solidFill>
                            <a:srgbClr val="FF0000"/>
                          </a:solidFill>
                        </a:rPr>
                        <a:t>(3)</a:t>
                      </a: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Genes to proteins </a:t>
                      </a:r>
                      <a:r>
                        <a:rPr lang="en-US" sz="3200" b="1" dirty="0" smtClean="0">
                          <a:solidFill>
                            <a:srgbClr val="FF0000"/>
                          </a:solidFill>
                        </a:rPr>
                        <a:t>(11)</a:t>
                      </a: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3200" b="0" dirty="0" smtClean="0"/>
                        <a:t>Interdependence</a:t>
                      </a:r>
                      <a:r>
                        <a:rPr lang="en-US" sz="3200" b="0" baseline="0" dirty="0" smtClean="0"/>
                        <a:t> </a:t>
                      </a:r>
                      <a:r>
                        <a:rPr lang="en-US" sz="3200" b="1" baseline="0" dirty="0" smtClean="0">
                          <a:solidFill>
                            <a:srgbClr val="FF0000"/>
                          </a:solidFill>
                        </a:rPr>
                        <a:t>(4)</a:t>
                      </a: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Levels of </a:t>
                      </a:r>
                      <a:r>
                        <a:rPr lang="en-US" sz="3200" b="0" dirty="0" err="1" smtClean="0">
                          <a:solidFill>
                            <a:srgbClr val="000000"/>
                          </a:solidFill>
                        </a:rPr>
                        <a:t>organiz</a:t>
                      </a:r>
                      <a:r>
                        <a:rPr lang="en-US" sz="3200" b="0" dirty="0" smtClean="0">
                          <a:solidFill>
                            <a:srgbClr val="000000"/>
                          </a:solidFill>
                        </a:rPr>
                        <a:t>. </a:t>
                      </a:r>
                      <a:r>
                        <a:rPr lang="en-US" sz="3200" b="1" dirty="0" smtClean="0">
                          <a:solidFill>
                            <a:srgbClr val="FF0000"/>
                          </a:solidFill>
                        </a:rPr>
                        <a:t>(12)</a:t>
                      </a: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3200" b="0" dirty="0" smtClean="0"/>
                        <a:t>Flow down gradients </a:t>
                      </a:r>
                      <a:r>
                        <a:rPr lang="en-US" sz="3200" b="1" dirty="0" smtClean="0">
                          <a:solidFill>
                            <a:srgbClr val="FF0000"/>
                          </a:solidFill>
                        </a:rPr>
                        <a:t>(5)</a:t>
                      </a: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Mass balance </a:t>
                      </a:r>
                      <a:r>
                        <a:rPr lang="en-US" sz="3200" b="1" dirty="0" smtClean="0">
                          <a:solidFill>
                            <a:srgbClr val="FF0000"/>
                          </a:solidFill>
                        </a:rPr>
                        <a:t>(13)</a:t>
                      </a: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3200" b="0" dirty="0" smtClean="0"/>
                        <a:t>Energy </a:t>
                      </a:r>
                      <a:r>
                        <a:rPr lang="en-US" sz="3200" b="1" dirty="0" smtClean="0">
                          <a:solidFill>
                            <a:srgbClr val="FF0000"/>
                          </a:solidFill>
                        </a:rPr>
                        <a:t>(6)</a:t>
                      </a: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Causality</a:t>
                      </a:r>
                      <a:r>
                        <a:rPr lang="en-US" sz="3200" b="0" baseline="0" dirty="0" smtClean="0">
                          <a:solidFill>
                            <a:srgbClr val="000000"/>
                          </a:solidFill>
                        </a:rPr>
                        <a:t> </a:t>
                      </a:r>
                      <a:r>
                        <a:rPr lang="en-US" sz="3200" b="1" baseline="0" dirty="0" smtClean="0">
                          <a:solidFill>
                            <a:srgbClr val="FF0000"/>
                          </a:solidFill>
                        </a:rPr>
                        <a:t>(14)</a:t>
                      </a: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3200" b="0" dirty="0" smtClean="0"/>
                        <a:t>Structure/function </a:t>
                      </a:r>
                      <a:r>
                        <a:rPr lang="en-US" sz="3200" b="1" dirty="0" smtClean="0">
                          <a:solidFill>
                            <a:srgbClr val="FF0000"/>
                          </a:solidFill>
                        </a:rPr>
                        <a:t>(7)</a:t>
                      </a: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Evolution </a:t>
                      </a:r>
                      <a:r>
                        <a:rPr lang="en-US" sz="3200" b="1" dirty="0" smtClean="0">
                          <a:solidFill>
                            <a:srgbClr val="FF0000"/>
                          </a:solidFill>
                        </a:rPr>
                        <a:t>(15)</a:t>
                      </a: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3200" b="0" dirty="0" smtClean="0"/>
                        <a:t>Scientific reasoning </a:t>
                      </a:r>
                      <a:r>
                        <a:rPr lang="en-US" sz="3200" b="1" dirty="0" smtClean="0">
                          <a:solidFill>
                            <a:srgbClr val="FF0000"/>
                          </a:solidFill>
                        </a:rPr>
                        <a:t>(8)</a:t>
                      </a: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1" dirty="0" smtClean="0">
                          <a:solidFill>
                            <a:srgbClr val="FF0000"/>
                          </a:solidFill>
                        </a:rPr>
                        <a:t>Rank ordering</a:t>
                      </a: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2665926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6548"/>
            <a:ext cx="8229600" cy="1252728"/>
          </a:xfrm>
        </p:spPr>
        <p:txBody>
          <a:bodyPr>
            <a:normAutofit/>
          </a:bodyPr>
          <a:lstStyle/>
          <a:p>
            <a:r>
              <a:rPr lang="en-US" dirty="0" smtClean="0">
                <a:solidFill>
                  <a:srgbClr val="000000"/>
                </a:solidFill>
              </a:rPr>
              <a:t>Important to note that . . . </a:t>
            </a:r>
            <a:endParaRPr lang="en-US" dirty="0">
              <a:solidFill>
                <a:srgbClr val="000000"/>
              </a:solidFill>
            </a:endParaRPr>
          </a:p>
        </p:txBody>
      </p:sp>
      <p:sp>
        <p:nvSpPr>
          <p:cNvPr id="5" name="Content Placeholder 4"/>
          <p:cNvSpPr>
            <a:spLocks noGrp="1"/>
          </p:cNvSpPr>
          <p:nvPr>
            <p:ph idx="1"/>
          </p:nvPr>
        </p:nvSpPr>
        <p:spPr>
          <a:xfrm>
            <a:off x="242957" y="1943285"/>
            <a:ext cx="8658086" cy="3939932"/>
          </a:xfrm>
        </p:spPr>
        <p:txBody>
          <a:bodyPr>
            <a:normAutofit/>
          </a:bodyPr>
          <a:lstStyle/>
          <a:p>
            <a:r>
              <a:rPr lang="en-US" dirty="0"/>
              <a:t>T</a:t>
            </a:r>
            <a:r>
              <a:rPr lang="en-US" dirty="0" smtClean="0"/>
              <a:t>he </a:t>
            </a:r>
            <a:r>
              <a:rPr lang="en-US" dirty="0" smtClean="0"/>
              <a:t>least important core concept, </a:t>
            </a:r>
            <a:r>
              <a:rPr lang="en-US" b="1" i="1" dirty="0" smtClean="0"/>
              <a:t>evolution</a:t>
            </a:r>
            <a:r>
              <a:rPr lang="en-US" dirty="0" smtClean="0"/>
              <a:t>, received an </a:t>
            </a:r>
            <a:r>
              <a:rPr lang="en-US" u="sng" dirty="0" smtClean="0"/>
              <a:t>“average ranking” of 3.3 </a:t>
            </a:r>
            <a:r>
              <a:rPr lang="en-US" dirty="0" smtClean="0"/>
              <a:t>on a scale where 5=strongly agree about importance and 1=strongly disagree about importance.</a:t>
            </a:r>
          </a:p>
          <a:p>
            <a:r>
              <a:rPr lang="en-US" dirty="0" smtClean="0"/>
              <a:t>Respondents thought that ALL core concepts were of some importance.</a:t>
            </a:r>
            <a:endParaRPr lang="en-US" dirty="0"/>
          </a:p>
        </p:txBody>
      </p:sp>
      <p:pic>
        <p:nvPicPr>
          <p:cNvPr id="4" name="Picture 3"/>
          <p:cNvPicPr>
            <a:picLocks noChangeAspect="1"/>
          </p:cNvPicPr>
          <p:nvPr/>
        </p:nvPicPr>
        <p:blipFill>
          <a:blip r:embed="rId2"/>
          <a:stretch>
            <a:fillRect/>
          </a:stretch>
        </p:blipFill>
        <p:spPr>
          <a:xfrm>
            <a:off x="457200" y="6221345"/>
            <a:ext cx="1806646" cy="404743"/>
          </a:xfrm>
          <a:prstGeom prst="rect">
            <a:avLst/>
          </a:prstGeom>
        </p:spPr>
      </p:pic>
      <p:pic>
        <p:nvPicPr>
          <p:cNvPr id="6" name="Content Placeholder 3" descr="MSU logo.png"/>
          <p:cNvPicPr>
            <a:picLocks noChangeAspect="1"/>
          </p:cNvPicPr>
          <p:nvPr/>
        </p:nvPicPr>
        <p:blipFill rotWithShape="1">
          <a:blip r:embed="rId3">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spTree>
    <p:extLst>
      <p:ext uri="{BB962C8B-B14F-4D97-AF65-F5344CB8AC3E}">
        <p14:creationId xmlns:p14="http://schemas.microsoft.com/office/powerpoint/2010/main" val="21241963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44696815"/>
              </p:ext>
            </p:extLst>
          </p:nvPr>
        </p:nvGraphicFramePr>
        <p:xfrm>
          <a:off x="4605130" y="260622"/>
          <a:ext cx="4119219" cy="6309360"/>
        </p:xfrm>
        <a:graphic>
          <a:graphicData uri="http://schemas.openxmlformats.org/drawingml/2006/table">
            <a:tbl>
              <a:tblPr firstRow="1" bandRow="1">
                <a:tableStyleId>{5C22544A-7EE6-4342-B048-85BDC9FD1C3A}</a:tableStyleId>
              </a:tblPr>
              <a:tblGrid>
                <a:gridCol w="4119219"/>
              </a:tblGrid>
              <a:tr h="446161">
                <a:tc>
                  <a:txBody>
                    <a:bodyPr/>
                    <a:lstStyle/>
                    <a:p>
                      <a:pPr algn="ctr"/>
                      <a:r>
                        <a:rPr lang="en-US" sz="2400" dirty="0" smtClean="0">
                          <a:solidFill>
                            <a:schemeClr val="tx1"/>
                          </a:solidFill>
                        </a:rPr>
                        <a:t>PHYSIOLOGY </a:t>
                      </a:r>
                    </a:p>
                    <a:p>
                      <a:pPr algn="ctr"/>
                      <a:r>
                        <a:rPr lang="en-US" sz="2400" dirty="0" smtClean="0">
                          <a:solidFill>
                            <a:schemeClr val="tx1"/>
                          </a:solidFill>
                        </a:rPr>
                        <a:t>(Michael &amp;</a:t>
                      </a:r>
                      <a:r>
                        <a:rPr lang="en-US" sz="2400" baseline="0" dirty="0" smtClean="0">
                          <a:solidFill>
                            <a:schemeClr val="tx1"/>
                          </a:solidFill>
                        </a:rPr>
                        <a:t> McFarland, 2011)</a:t>
                      </a:r>
                      <a:r>
                        <a:rPr lang="en-US" sz="2400" dirty="0" smtClean="0">
                          <a:solidFill>
                            <a:schemeClr val="tx1"/>
                          </a:solidFill>
                        </a:rPr>
                        <a:t> </a:t>
                      </a:r>
                      <a:endParaRPr lang="en-US" sz="2400" dirty="0">
                        <a:solidFill>
                          <a:schemeClr val="tx1"/>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Causality</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Cell theory</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Cell-cell communication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Energy</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Evolution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Flow down gradients </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Genes to proteins</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Interdependence</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Levels of organization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DBEEF4"/>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Mass balance</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Scientific reasoning</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Structure/function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bl>
          </a:graphicData>
        </a:graphic>
      </p:graphicFrame>
      <p:sp>
        <p:nvSpPr>
          <p:cNvPr id="3" name="TextBox 2"/>
          <p:cNvSpPr txBox="1"/>
          <p:nvPr/>
        </p:nvSpPr>
        <p:spPr>
          <a:xfrm>
            <a:off x="628618" y="4649303"/>
            <a:ext cx="3644778" cy="1938992"/>
          </a:xfrm>
          <a:prstGeom prst="rect">
            <a:avLst/>
          </a:prstGeom>
          <a:noFill/>
        </p:spPr>
        <p:txBody>
          <a:bodyPr wrap="square" rtlCol="0">
            <a:spAutoFit/>
          </a:bodyPr>
          <a:lstStyle/>
          <a:p>
            <a:r>
              <a:rPr lang="en-US" sz="2400" b="1" dirty="0" smtClean="0">
                <a:solidFill>
                  <a:srgbClr val="FF0000"/>
                </a:solidFill>
              </a:rPr>
              <a:t>A comparison of the 2009 core concepts and the list generated from responses to our surveys (listed in alphabetic order).</a:t>
            </a:r>
            <a:endParaRPr lang="en-US" sz="2400" b="1" dirty="0">
              <a:solidFill>
                <a:srgbClr val="FF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192527371"/>
              </p:ext>
            </p:extLst>
          </p:nvPr>
        </p:nvGraphicFramePr>
        <p:xfrm>
          <a:off x="628618" y="260622"/>
          <a:ext cx="3644778" cy="4144978"/>
        </p:xfrm>
        <a:graphic>
          <a:graphicData uri="http://schemas.openxmlformats.org/drawingml/2006/table">
            <a:tbl>
              <a:tblPr firstRow="1" bandRow="1">
                <a:tableStyleId>{5C22544A-7EE6-4342-B048-85BDC9FD1C3A}</a:tableStyleId>
              </a:tblPr>
              <a:tblGrid>
                <a:gridCol w="3644778"/>
              </a:tblGrid>
              <a:tr h="499567">
                <a:tc>
                  <a:txBody>
                    <a:bodyPr/>
                    <a:lstStyle/>
                    <a:p>
                      <a:pPr algn="ctr"/>
                      <a:r>
                        <a:rPr lang="en-US" sz="2400" dirty="0" smtClean="0">
                          <a:solidFill>
                            <a:schemeClr val="tx1"/>
                          </a:solidFill>
                        </a:rPr>
                        <a:t>Physiology </a:t>
                      </a:r>
                    </a:p>
                    <a:p>
                      <a:pPr algn="ctr"/>
                      <a:r>
                        <a:rPr lang="en-US" sz="2400" dirty="0" smtClean="0">
                          <a:solidFill>
                            <a:schemeClr val="tx1"/>
                          </a:solidFill>
                        </a:rPr>
                        <a:t>(Michael </a:t>
                      </a:r>
                      <a:r>
                        <a:rPr lang="en-US" sz="2400" dirty="0" err="1" smtClean="0">
                          <a:solidFill>
                            <a:schemeClr val="tx1"/>
                          </a:solidFill>
                        </a:rPr>
                        <a:t>etal</a:t>
                      </a:r>
                      <a:r>
                        <a:rPr lang="en-US" sz="2400" dirty="0" smtClean="0">
                          <a:solidFill>
                            <a:schemeClr val="tx1"/>
                          </a:solidFill>
                        </a:rPr>
                        <a:t>, 2009)</a:t>
                      </a:r>
                      <a:endParaRPr lang="en-US" sz="2400" dirty="0">
                        <a:solidFill>
                          <a:schemeClr val="tx1"/>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959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Causal mechanism</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Ecosystems &amp; environment</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Evolution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Homeostasis</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Information flow</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Matter/energy</a:t>
                      </a:r>
                      <a:r>
                        <a:rPr lang="en-US" baseline="0" dirty="0" smtClean="0"/>
                        <a:t> </a:t>
                      </a:r>
                      <a:r>
                        <a:rPr lang="en-US" dirty="0" err="1" smtClean="0"/>
                        <a:t>transfer&amp;transform</a:t>
                      </a:r>
                      <a:r>
                        <a:rPr lang="en-US" dirty="0" smtClean="0"/>
                        <a:t>.</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Structure/function relationships</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cell</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Levels of organization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DBEEF4"/>
                    </a:solidFill>
                  </a:tcPr>
                </a:tc>
              </a:tr>
            </a:tbl>
          </a:graphicData>
        </a:graphic>
      </p:graphicFrame>
      <p:sp>
        <p:nvSpPr>
          <p:cNvPr id="2" name="Rectangle 1"/>
          <p:cNvSpPr/>
          <p:nvPr/>
        </p:nvSpPr>
        <p:spPr>
          <a:xfrm>
            <a:off x="4605130" y="1472037"/>
            <a:ext cx="1612829" cy="369332"/>
          </a:xfrm>
          <a:prstGeom prst="rect">
            <a:avLst/>
          </a:prstGeom>
        </p:spPr>
        <p:txBody>
          <a:bodyPr wrap="none">
            <a:spAutoFit/>
          </a:bodyPr>
          <a:lstStyle/>
          <a:p>
            <a:pPr>
              <a:defRPr/>
            </a:pPr>
            <a:r>
              <a:rPr lang="en-US" dirty="0"/>
              <a:t>Cell membrane</a:t>
            </a:r>
          </a:p>
        </p:txBody>
      </p:sp>
      <p:sp>
        <p:nvSpPr>
          <p:cNvPr id="8" name="Rectangle 7"/>
          <p:cNvSpPr/>
          <p:nvPr/>
        </p:nvSpPr>
        <p:spPr>
          <a:xfrm>
            <a:off x="4605130" y="3947427"/>
            <a:ext cx="1382898" cy="369332"/>
          </a:xfrm>
          <a:prstGeom prst="rect">
            <a:avLst/>
          </a:prstGeom>
        </p:spPr>
        <p:txBody>
          <a:bodyPr wrap="none">
            <a:spAutoFit/>
          </a:bodyPr>
          <a:lstStyle/>
          <a:p>
            <a:r>
              <a:rPr lang="en-US" dirty="0"/>
              <a:t>Homeostasis</a:t>
            </a:r>
            <a:endParaRPr lang="en-US" dirty="0"/>
          </a:p>
        </p:txBody>
      </p:sp>
      <p:sp>
        <p:nvSpPr>
          <p:cNvPr id="9" name="Rectangle 8"/>
          <p:cNvSpPr/>
          <p:nvPr/>
        </p:nvSpPr>
        <p:spPr>
          <a:xfrm>
            <a:off x="4605130" y="5513409"/>
            <a:ext cx="1877437" cy="369332"/>
          </a:xfrm>
          <a:prstGeom prst="rect">
            <a:avLst/>
          </a:prstGeom>
        </p:spPr>
        <p:txBody>
          <a:bodyPr wrap="none">
            <a:spAutoFit/>
          </a:bodyPr>
          <a:lstStyle/>
          <a:p>
            <a:pPr>
              <a:defRPr/>
            </a:pPr>
            <a:r>
              <a:rPr lang="en-US" dirty="0"/>
              <a:t>Physics/chemistry</a:t>
            </a:r>
          </a:p>
        </p:txBody>
      </p:sp>
    </p:spTree>
    <p:extLst>
      <p:ext uri="{BB962C8B-B14F-4D97-AF65-F5344CB8AC3E}">
        <p14:creationId xmlns:p14="http://schemas.microsoft.com/office/powerpoint/2010/main" val="42878625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30483425"/>
              </p:ext>
            </p:extLst>
          </p:nvPr>
        </p:nvGraphicFramePr>
        <p:xfrm>
          <a:off x="4605130" y="260622"/>
          <a:ext cx="4119219" cy="6309360"/>
        </p:xfrm>
        <a:graphic>
          <a:graphicData uri="http://schemas.openxmlformats.org/drawingml/2006/table">
            <a:tbl>
              <a:tblPr firstRow="1" bandRow="1">
                <a:tableStyleId>{5C22544A-7EE6-4342-B048-85BDC9FD1C3A}</a:tableStyleId>
              </a:tblPr>
              <a:tblGrid>
                <a:gridCol w="4119219"/>
              </a:tblGrid>
              <a:tr h="446161">
                <a:tc>
                  <a:txBody>
                    <a:bodyPr/>
                    <a:lstStyle/>
                    <a:p>
                      <a:pPr algn="ctr"/>
                      <a:r>
                        <a:rPr lang="en-US" sz="2400" dirty="0" smtClean="0">
                          <a:solidFill>
                            <a:schemeClr val="tx1"/>
                          </a:solidFill>
                        </a:rPr>
                        <a:t>PHYSIOLOGY </a:t>
                      </a:r>
                    </a:p>
                    <a:p>
                      <a:pPr algn="ctr"/>
                      <a:r>
                        <a:rPr lang="en-US" sz="2400" dirty="0" smtClean="0">
                          <a:solidFill>
                            <a:schemeClr val="tx1"/>
                          </a:solidFill>
                        </a:rPr>
                        <a:t>(Michael &amp;</a:t>
                      </a:r>
                      <a:r>
                        <a:rPr lang="en-US" sz="2400" baseline="0" dirty="0" smtClean="0">
                          <a:solidFill>
                            <a:schemeClr val="tx1"/>
                          </a:solidFill>
                        </a:rPr>
                        <a:t> McFarland, 2011)</a:t>
                      </a:r>
                      <a:r>
                        <a:rPr lang="en-US" sz="2400" dirty="0" smtClean="0">
                          <a:solidFill>
                            <a:schemeClr val="tx1"/>
                          </a:solidFill>
                        </a:rPr>
                        <a:t> </a:t>
                      </a:r>
                      <a:endParaRPr lang="en-US" sz="2400" dirty="0">
                        <a:solidFill>
                          <a:schemeClr val="tx1"/>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Causality</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Cell theory</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Cell-cell communication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Energy</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Evolution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Flow down gradients </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Genes to proteins</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Interdependence</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Levels of organization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DBEEF4"/>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Mass balance</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Scientific reasoning</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Structure/function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93786780"/>
              </p:ext>
            </p:extLst>
          </p:nvPr>
        </p:nvGraphicFramePr>
        <p:xfrm>
          <a:off x="628618" y="260622"/>
          <a:ext cx="3644778" cy="4144978"/>
        </p:xfrm>
        <a:graphic>
          <a:graphicData uri="http://schemas.openxmlformats.org/drawingml/2006/table">
            <a:tbl>
              <a:tblPr firstRow="1" bandRow="1">
                <a:tableStyleId>{5C22544A-7EE6-4342-B048-85BDC9FD1C3A}</a:tableStyleId>
              </a:tblPr>
              <a:tblGrid>
                <a:gridCol w="3644778"/>
              </a:tblGrid>
              <a:tr h="499567">
                <a:tc>
                  <a:txBody>
                    <a:bodyPr/>
                    <a:lstStyle/>
                    <a:p>
                      <a:pPr algn="ctr"/>
                      <a:r>
                        <a:rPr lang="en-US" sz="2400" dirty="0" smtClean="0">
                          <a:solidFill>
                            <a:schemeClr val="tx1"/>
                          </a:solidFill>
                        </a:rPr>
                        <a:t>Physiology </a:t>
                      </a:r>
                    </a:p>
                    <a:p>
                      <a:pPr algn="ctr"/>
                      <a:r>
                        <a:rPr lang="en-US" sz="2400" dirty="0" smtClean="0">
                          <a:solidFill>
                            <a:schemeClr val="tx1"/>
                          </a:solidFill>
                        </a:rPr>
                        <a:t>(Michael </a:t>
                      </a:r>
                      <a:r>
                        <a:rPr lang="en-US" sz="2400" dirty="0" err="1" smtClean="0">
                          <a:solidFill>
                            <a:schemeClr val="tx1"/>
                          </a:solidFill>
                        </a:rPr>
                        <a:t>etal</a:t>
                      </a:r>
                      <a:r>
                        <a:rPr lang="en-US" sz="2400" dirty="0" smtClean="0">
                          <a:solidFill>
                            <a:schemeClr val="tx1"/>
                          </a:solidFill>
                        </a:rPr>
                        <a:t>, 2009)</a:t>
                      </a:r>
                      <a:endParaRPr lang="en-US" sz="2400" dirty="0">
                        <a:solidFill>
                          <a:schemeClr val="tx1"/>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959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Causal mechanism</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Ecosystems &amp; environment</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Evolution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Homeostasis</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Information flow</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Matter/energy</a:t>
                      </a:r>
                      <a:r>
                        <a:rPr lang="en-US" baseline="0" dirty="0" smtClean="0"/>
                        <a:t> </a:t>
                      </a:r>
                      <a:r>
                        <a:rPr lang="en-US" dirty="0" err="1" smtClean="0"/>
                        <a:t>transfer&amp;transform</a:t>
                      </a:r>
                      <a:r>
                        <a:rPr lang="en-US" dirty="0" smtClean="0"/>
                        <a:t>.</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Structure/function relationships</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cell</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Levels of organization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DBEEF4"/>
                    </a:solidFill>
                  </a:tcPr>
                </a:tc>
              </a:tr>
            </a:tbl>
          </a:graphicData>
        </a:graphic>
      </p:graphicFrame>
      <p:sp>
        <p:nvSpPr>
          <p:cNvPr id="2" name="Rectangle 1"/>
          <p:cNvSpPr/>
          <p:nvPr/>
        </p:nvSpPr>
        <p:spPr>
          <a:xfrm>
            <a:off x="4605130" y="1472037"/>
            <a:ext cx="1612829" cy="369332"/>
          </a:xfrm>
          <a:prstGeom prst="rect">
            <a:avLst/>
          </a:prstGeom>
        </p:spPr>
        <p:txBody>
          <a:bodyPr wrap="none">
            <a:spAutoFit/>
          </a:bodyPr>
          <a:lstStyle/>
          <a:p>
            <a:pPr>
              <a:defRPr/>
            </a:pPr>
            <a:r>
              <a:rPr lang="en-US" dirty="0"/>
              <a:t>Cell membrane</a:t>
            </a:r>
          </a:p>
        </p:txBody>
      </p:sp>
      <p:sp>
        <p:nvSpPr>
          <p:cNvPr id="8" name="Rectangle 7"/>
          <p:cNvSpPr/>
          <p:nvPr/>
        </p:nvSpPr>
        <p:spPr>
          <a:xfrm>
            <a:off x="4605130" y="3947427"/>
            <a:ext cx="1382898" cy="369332"/>
          </a:xfrm>
          <a:prstGeom prst="rect">
            <a:avLst/>
          </a:prstGeom>
        </p:spPr>
        <p:txBody>
          <a:bodyPr wrap="none">
            <a:spAutoFit/>
          </a:bodyPr>
          <a:lstStyle/>
          <a:p>
            <a:r>
              <a:rPr lang="en-US" dirty="0"/>
              <a:t>Homeostasis</a:t>
            </a:r>
            <a:endParaRPr lang="en-US" dirty="0"/>
          </a:p>
        </p:txBody>
      </p:sp>
      <p:sp>
        <p:nvSpPr>
          <p:cNvPr id="9" name="Rectangle 8"/>
          <p:cNvSpPr/>
          <p:nvPr/>
        </p:nvSpPr>
        <p:spPr>
          <a:xfrm>
            <a:off x="4605130" y="5513409"/>
            <a:ext cx="1877437" cy="369332"/>
          </a:xfrm>
          <a:prstGeom prst="rect">
            <a:avLst/>
          </a:prstGeom>
        </p:spPr>
        <p:txBody>
          <a:bodyPr wrap="none">
            <a:spAutoFit/>
          </a:bodyPr>
          <a:lstStyle/>
          <a:p>
            <a:pPr>
              <a:defRPr/>
            </a:pPr>
            <a:r>
              <a:rPr lang="en-US" dirty="0"/>
              <a:t>Physics/chemistry</a:t>
            </a:r>
          </a:p>
        </p:txBody>
      </p:sp>
      <p:sp>
        <p:nvSpPr>
          <p:cNvPr id="10" name="TextBox 9"/>
          <p:cNvSpPr txBox="1"/>
          <p:nvPr/>
        </p:nvSpPr>
        <p:spPr>
          <a:xfrm>
            <a:off x="628618" y="4649303"/>
            <a:ext cx="3644778" cy="1569660"/>
          </a:xfrm>
          <a:prstGeom prst="rect">
            <a:avLst/>
          </a:prstGeom>
          <a:noFill/>
        </p:spPr>
        <p:txBody>
          <a:bodyPr wrap="square" rtlCol="0">
            <a:spAutoFit/>
          </a:bodyPr>
          <a:lstStyle/>
          <a:p>
            <a:r>
              <a:rPr lang="en-US" sz="2400" b="1" dirty="0" smtClean="0">
                <a:solidFill>
                  <a:srgbClr val="FF0000"/>
                </a:solidFill>
              </a:rPr>
              <a:t>Our original core concept of </a:t>
            </a:r>
            <a:r>
              <a:rPr lang="en-US" sz="2400" b="1" i="1" dirty="0" smtClean="0">
                <a:solidFill>
                  <a:srgbClr val="FF0000"/>
                </a:solidFill>
              </a:rPr>
              <a:t>information</a:t>
            </a:r>
            <a:r>
              <a:rPr lang="en-US" sz="2400" b="1" dirty="0" smtClean="0">
                <a:solidFill>
                  <a:srgbClr val="FF0000"/>
                </a:solidFill>
              </a:rPr>
              <a:t> was replaced by </a:t>
            </a:r>
            <a:r>
              <a:rPr lang="en-US" sz="2400" b="1" i="1" dirty="0" smtClean="0">
                <a:solidFill>
                  <a:srgbClr val="FF0000"/>
                </a:solidFill>
              </a:rPr>
              <a:t>cell-cell</a:t>
            </a:r>
            <a:r>
              <a:rPr lang="en-US" sz="2400" b="1" dirty="0" smtClean="0">
                <a:solidFill>
                  <a:srgbClr val="FF0000"/>
                </a:solidFill>
              </a:rPr>
              <a:t> and </a:t>
            </a:r>
            <a:r>
              <a:rPr lang="en-US" sz="2400" b="1" i="1" dirty="0" smtClean="0">
                <a:solidFill>
                  <a:srgbClr val="FF0000"/>
                </a:solidFill>
              </a:rPr>
              <a:t>genes to proteins</a:t>
            </a:r>
            <a:endParaRPr lang="en-US" sz="2400" b="1" i="1" dirty="0">
              <a:solidFill>
                <a:srgbClr val="FF0000"/>
              </a:solidFill>
            </a:endParaRPr>
          </a:p>
        </p:txBody>
      </p:sp>
    </p:spTree>
    <p:extLst>
      <p:ext uri="{BB962C8B-B14F-4D97-AF65-F5344CB8AC3E}">
        <p14:creationId xmlns:p14="http://schemas.microsoft.com/office/powerpoint/2010/main" val="12543796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79890191"/>
              </p:ext>
            </p:extLst>
          </p:nvPr>
        </p:nvGraphicFramePr>
        <p:xfrm>
          <a:off x="4605130" y="260622"/>
          <a:ext cx="4119219" cy="6309360"/>
        </p:xfrm>
        <a:graphic>
          <a:graphicData uri="http://schemas.openxmlformats.org/drawingml/2006/table">
            <a:tbl>
              <a:tblPr firstRow="1" bandRow="1">
                <a:tableStyleId>{5C22544A-7EE6-4342-B048-85BDC9FD1C3A}</a:tableStyleId>
              </a:tblPr>
              <a:tblGrid>
                <a:gridCol w="4119219"/>
              </a:tblGrid>
              <a:tr h="446161">
                <a:tc>
                  <a:txBody>
                    <a:bodyPr/>
                    <a:lstStyle/>
                    <a:p>
                      <a:pPr algn="ctr"/>
                      <a:r>
                        <a:rPr lang="en-US" sz="2400" dirty="0" smtClean="0">
                          <a:solidFill>
                            <a:schemeClr val="tx1"/>
                          </a:solidFill>
                        </a:rPr>
                        <a:t>PHYSIOLOGY </a:t>
                      </a:r>
                    </a:p>
                    <a:p>
                      <a:pPr algn="ctr"/>
                      <a:r>
                        <a:rPr lang="en-US" sz="2400" dirty="0" smtClean="0">
                          <a:solidFill>
                            <a:schemeClr val="tx1"/>
                          </a:solidFill>
                        </a:rPr>
                        <a:t>(Michael &amp;</a:t>
                      </a:r>
                      <a:r>
                        <a:rPr lang="en-US" sz="2400" baseline="0" dirty="0" smtClean="0">
                          <a:solidFill>
                            <a:schemeClr val="tx1"/>
                          </a:solidFill>
                        </a:rPr>
                        <a:t> McFarland, 2011)</a:t>
                      </a:r>
                      <a:r>
                        <a:rPr lang="en-US" sz="2400" dirty="0" smtClean="0">
                          <a:solidFill>
                            <a:schemeClr val="tx1"/>
                          </a:solidFill>
                        </a:rPr>
                        <a:t> </a:t>
                      </a:r>
                      <a:endParaRPr lang="en-US" sz="2400" dirty="0">
                        <a:solidFill>
                          <a:schemeClr val="tx1"/>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Causality</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Cell theory</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Cell-cell communication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Energy</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Evolution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Flow down gradients </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Genes to proteins</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DBEEF4"/>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Interdependence</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Levels of organization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DBEEF4"/>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Mass balance</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Scientific reasoning</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431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Structure/function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277955539"/>
              </p:ext>
            </p:extLst>
          </p:nvPr>
        </p:nvGraphicFramePr>
        <p:xfrm>
          <a:off x="628618" y="260622"/>
          <a:ext cx="3644778" cy="4144978"/>
        </p:xfrm>
        <a:graphic>
          <a:graphicData uri="http://schemas.openxmlformats.org/drawingml/2006/table">
            <a:tbl>
              <a:tblPr firstRow="1" bandRow="1">
                <a:tableStyleId>{5C22544A-7EE6-4342-B048-85BDC9FD1C3A}</a:tableStyleId>
              </a:tblPr>
              <a:tblGrid>
                <a:gridCol w="3644778"/>
              </a:tblGrid>
              <a:tr h="499567">
                <a:tc>
                  <a:txBody>
                    <a:bodyPr/>
                    <a:lstStyle/>
                    <a:p>
                      <a:pPr algn="ctr"/>
                      <a:r>
                        <a:rPr lang="en-US" sz="2400" dirty="0" smtClean="0">
                          <a:solidFill>
                            <a:schemeClr val="tx1"/>
                          </a:solidFill>
                        </a:rPr>
                        <a:t>Physiology </a:t>
                      </a:r>
                    </a:p>
                    <a:p>
                      <a:pPr algn="ctr"/>
                      <a:r>
                        <a:rPr lang="en-US" sz="2400" dirty="0" smtClean="0">
                          <a:solidFill>
                            <a:schemeClr val="tx1"/>
                          </a:solidFill>
                        </a:rPr>
                        <a:t>(Michael </a:t>
                      </a:r>
                      <a:r>
                        <a:rPr lang="en-US" sz="2400" dirty="0" err="1" smtClean="0">
                          <a:solidFill>
                            <a:schemeClr val="tx1"/>
                          </a:solidFill>
                        </a:rPr>
                        <a:t>etal</a:t>
                      </a:r>
                      <a:r>
                        <a:rPr lang="en-US" sz="2400" dirty="0" smtClean="0">
                          <a:solidFill>
                            <a:schemeClr val="tx1"/>
                          </a:solidFill>
                        </a:rPr>
                        <a:t>, 2009)</a:t>
                      </a:r>
                      <a:endParaRPr lang="en-US" sz="2400" dirty="0">
                        <a:solidFill>
                          <a:schemeClr val="tx1"/>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959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Causal mechanism</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Ecosystems &amp; environment</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Evolution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Homeostasis</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Information flow</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DBEEF4"/>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Matter/energy</a:t>
                      </a:r>
                      <a:r>
                        <a:rPr lang="en-US" baseline="0" dirty="0" smtClean="0"/>
                        <a:t> </a:t>
                      </a:r>
                      <a:r>
                        <a:rPr lang="en-US" dirty="0" err="1" smtClean="0"/>
                        <a:t>transfer&amp;transform</a:t>
                      </a:r>
                      <a:r>
                        <a:rPr lang="en-US" dirty="0" smtClean="0"/>
                        <a:t>.</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Structure/function relationships</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cell</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r>
              <a:tr h="3575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Levels of organization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DBEEF4"/>
                    </a:solidFill>
                  </a:tcPr>
                </a:tc>
              </a:tr>
            </a:tbl>
          </a:graphicData>
        </a:graphic>
      </p:graphicFrame>
      <p:sp>
        <p:nvSpPr>
          <p:cNvPr id="2" name="Rectangle 1"/>
          <p:cNvSpPr/>
          <p:nvPr/>
        </p:nvSpPr>
        <p:spPr>
          <a:xfrm>
            <a:off x="4605130" y="1472037"/>
            <a:ext cx="1612829" cy="369332"/>
          </a:xfrm>
          <a:prstGeom prst="rect">
            <a:avLst/>
          </a:prstGeom>
        </p:spPr>
        <p:txBody>
          <a:bodyPr wrap="none">
            <a:spAutoFit/>
          </a:bodyPr>
          <a:lstStyle/>
          <a:p>
            <a:pPr>
              <a:defRPr/>
            </a:pPr>
            <a:r>
              <a:rPr lang="en-US" dirty="0"/>
              <a:t>Cell membrane</a:t>
            </a:r>
          </a:p>
        </p:txBody>
      </p:sp>
      <p:sp>
        <p:nvSpPr>
          <p:cNvPr id="8" name="Rectangle 7"/>
          <p:cNvSpPr/>
          <p:nvPr/>
        </p:nvSpPr>
        <p:spPr>
          <a:xfrm>
            <a:off x="4605130" y="3947427"/>
            <a:ext cx="1382898" cy="369332"/>
          </a:xfrm>
          <a:prstGeom prst="rect">
            <a:avLst/>
          </a:prstGeom>
        </p:spPr>
        <p:txBody>
          <a:bodyPr wrap="none">
            <a:spAutoFit/>
          </a:bodyPr>
          <a:lstStyle/>
          <a:p>
            <a:r>
              <a:rPr lang="en-US" dirty="0"/>
              <a:t>Homeostasis</a:t>
            </a:r>
            <a:endParaRPr lang="en-US" dirty="0"/>
          </a:p>
        </p:txBody>
      </p:sp>
      <p:sp>
        <p:nvSpPr>
          <p:cNvPr id="9" name="Rectangle 8"/>
          <p:cNvSpPr/>
          <p:nvPr/>
        </p:nvSpPr>
        <p:spPr>
          <a:xfrm>
            <a:off x="4605130" y="5513409"/>
            <a:ext cx="1877437" cy="369332"/>
          </a:xfrm>
          <a:prstGeom prst="rect">
            <a:avLst/>
          </a:prstGeom>
        </p:spPr>
        <p:txBody>
          <a:bodyPr wrap="none">
            <a:spAutoFit/>
          </a:bodyPr>
          <a:lstStyle/>
          <a:p>
            <a:pPr>
              <a:defRPr/>
            </a:pPr>
            <a:r>
              <a:rPr lang="en-US" dirty="0"/>
              <a:t>Physics/chemistry</a:t>
            </a:r>
          </a:p>
        </p:txBody>
      </p:sp>
      <p:sp>
        <p:nvSpPr>
          <p:cNvPr id="11" name="TextBox 10"/>
          <p:cNvSpPr txBox="1"/>
          <p:nvPr/>
        </p:nvSpPr>
        <p:spPr>
          <a:xfrm>
            <a:off x="628618" y="4660348"/>
            <a:ext cx="3644778" cy="923330"/>
          </a:xfrm>
          <a:prstGeom prst="rect">
            <a:avLst/>
          </a:prstGeom>
          <a:noFill/>
        </p:spPr>
        <p:txBody>
          <a:bodyPr wrap="square" rtlCol="0">
            <a:spAutoFit/>
          </a:bodyPr>
          <a:lstStyle/>
          <a:p>
            <a:r>
              <a:rPr lang="en-US" b="1" dirty="0" smtClean="0">
                <a:solidFill>
                  <a:srgbClr val="FF0000"/>
                </a:solidFill>
              </a:rPr>
              <a:t>The original core concept the cell was replaced by </a:t>
            </a:r>
            <a:r>
              <a:rPr lang="en-US" b="1" i="1" dirty="0" smtClean="0">
                <a:solidFill>
                  <a:srgbClr val="FF0000"/>
                </a:solidFill>
              </a:rPr>
              <a:t>cell membrane </a:t>
            </a:r>
            <a:r>
              <a:rPr lang="en-US" b="1" dirty="0" smtClean="0">
                <a:solidFill>
                  <a:srgbClr val="FF0000"/>
                </a:solidFill>
              </a:rPr>
              <a:t>and </a:t>
            </a:r>
            <a:r>
              <a:rPr lang="en-US" b="1" i="1" dirty="0" smtClean="0">
                <a:solidFill>
                  <a:srgbClr val="FF0000"/>
                </a:solidFill>
              </a:rPr>
              <a:t>cell theory</a:t>
            </a:r>
            <a:endParaRPr lang="en-US" b="1" i="1" dirty="0">
              <a:solidFill>
                <a:srgbClr val="FF0000"/>
              </a:solidFill>
            </a:endParaRPr>
          </a:p>
        </p:txBody>
      </p:sp>
    </p:spTree>
    <p:extLst>
      <p:ext uri="{BB962C8B-B14F-4D97-AF65-F5344CB8AC3E}">
        <p14:creationId xmlns:p14="http://schemas.microsoft.com/office/powerpoint/2010/main" val="16221078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pPr marL="0" indent="0" algn="ctr">
              <a:buNone/>
            </a:pPr>
            <a:r>
              <a:rPr lang="en-US" b="1" i="1" u="sng" dirty="0" smtClean="0"/>
              <a:t>The Core Concepts Team</a:t>
            </a:r>
          </a:p>
          <a:p>
            <a:pPr marL="0" indent="0" algn="ctr">
              <a:buNone/>
            </a:pPr>
            <a:r>
              <a:rPr lang="en-US" dirty="0" smtClean="0"/>
              <a:t>Joel Michael</a:t>
            </a:r>
          </a:p>
          <a:p>
            <a:pPr marL="0" indent="0" algn="ctr">
              <a:buNone/>
            </a:pPr>
            <a:r>
              <a:rPr lang="en-US" dirty="0" smtClean="0"/>
              <a:t>Jenny McFarland</a:t>
            </a:r>
          </a:p>
          <a:p>
            <a:pPr marL="0" indent="0" algn="ctr">
              <a:buNone/>
            </a:pPr>
            <a:r>
              <a:rPr lang="en-US" dirty="0" smtClean="0"/>
              <a:t>Harold Modell</a:t>
            </a:r>
          </a:p>
          <a:p>
            <a:pPr marL="0" indent="0" algn="ctr">
              <a:buNone/>
            </a:pPr>
            <a:r>
              <a:rPr lang="en-US" dirty="0" smtClean="0"/>
              <a:t>Bill Cliff</a:t>
            </a:r>
          </a:p>
          <a:p>
            <a:pPr marL="0" indent="0" algn="ctr">
              <a:buNone/>
            </a:pPr>
            <a:r>
              <a:rPr lang="en-US" dirty="0" smtClean="0"/>
              <a:t>Mary Pat </a:t>
            </a:r>
            <a:r>
              <a:rPr lang="en-US" dirty="0" err="1" smtClean="0"/>
              <a:t>Wenderoth</a:t>
            </a:r>
            <a:endParaRPr lang="en-US" dirty="0"/>
          </a:p>
          <a:p>
            <a:pPr marL="0" indent="0" algn="ctr">
              <a:buNone/>
            </a:pPr>
            <a:r>
              <a:rPr lang="en-US" b="1" i="1" u="sng" dirty="0" smtClean="0"/>
              <a:t>The National Science Foundation</a:t>
            </a:r>
            <a:endParaRPr lang="en-US" b="1" i="1" u="sng"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18192623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“Properties” of core concepts</a:t>
            </a:r>
            <a:endParaRPr lang="en-US" dirty="0"/>
          </a:p>
        </p:txBody>
      </p:sp>
      <p:sp>
        <p:nvSpPr>
          <p:cNvPr id="3" name="Content Placeholder 2"/>
          <p:cNvSpPr>
            <a:spLocks noGrp="1"/>
          </p:cNvSpPr>
          <p:nvPr>
            <p:ph idx="1"/>
          </p:nvPr>
        </p:nvSpPr>
        <p:spPr/>
        <p:txBody>
          <a:bodyPr>
            <a:normAutofit/>
          </a:bodyPr>
          <a:lstStyle/>
          <a:p>
            <a:pPr marL="514350" indent="-514350">
              <a:buAutoNum type="arabicParenBoth"/>
            </a:pPr>
            <a:r>
              <a:rPr lang="en-US" dirty="0" smtClean="0"/>
              <a:t>Core concepts vary in “size” (</a:t>
            </a:r>
            <a:r>
              <a:rPr lang="en-US" b="1" i="1" dirty="0" smtClean="0"/>
              <a:t>flow down gradients</a:t>
            </a:r>
            <a:r>
              <a:rPr lang="en-US" dirty="0" smtClean="0"/>
              <a:t> is small </a:t>
            </a:r>
            <a:r>
              <a:rPr lang="en-US" dirty="0" smtClean="0"/>
              <a:t>while </a:t>
            </a:r>
            <a:r>
              <a:rPr lang="en-US" b="1" i="1" dirty="0" smtClean="0"/>
              <a:t>evolution</a:t>
            </a:r>
            <a:r>
              <a:rPr lang="en-US" dirty="0" smtClean="0"/>
              <a:t> is </a:t>
            </a:r>
            <a:r>
              <a:rPr lang="en-US" dirty="0" smtClean="0"/>
              <a:t>very large</a:t>
            </a:r>
            <a:r>
              <a:rPr lang="en-US" dirty="0" smtClean="0"/>
              <a:t>)</a:t>
            </a:r>
            <a:endParaRPr lang="en-US" dirty="0" smtClean="0"/>
          </a:p>
          <a:p>
            <a:pPr marL="514350" indent="-514350">
              <a:buAutoNum type="arabicParenBoth"/>
            </a:pPr>
            <a:r>
              <a:rPr lang="en-US" dirty="0" smtClean="0"/>
              <a:t>Core concepts are NOT independent of one another (</a:t>
            </a:r>
            <a:r>
              <a:rPr lang="en-US" b="1" i="1" dirty="0" smtClean="0"/>
              <a:t>cell</a:t>
            </a:r>
            <a:r>
              <a:rPr lang="en-US" dirty="0" smtClean="0"/>
              <a:t>, </a:t>
            </a:r>
            <a:r>
              <a:rPr lang="en-US" b="1" i="1" dirty="0" smtClean="0"/>
              <a:t>cell-cell communication, and flow </a:t>
            </a:r>
            <a:r>
              <a:rPr lang="en-US" dirty="0" smtClean="0"/>
              <a:t>for example)</a:t>
            </a:r>
          </a:p>
          <a:p>
            <a:pPr marL="514350" indent="-514350">
              <a:buAutoNum type="arabicParenBoth"/>
            </a:pPr>
            <a:r>
              <a:rPr lang="en-US" dirty="0" smtClean="0"/>
              <a:t>Flow and mass balance are “universal,” applying to the physical and biologic systems</a:t>
            </a:r>
          </a:p>
          <a:p>
            <a:pPr marL="514350" indent="-514350">
              <a:buAutoNum type="arabicParenBoth"/>
            </a:pPr>
            <a:endParaRPr lang="en-US" dirty="0" smtClean="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16836732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Core concepts ARE NOT . . .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attempts to define the </a:t>
            </a:r>
            <a:r>
              <a:rPr lang="en-US" dirty="0" smtClean="0"/>
              <a:t>SCIENCE OF PHYSIOLOGY.</a:t>
            </a:r>
            <a:endParaRPr lang="en-US" dirty="0" smtClean="0"/>
          </a:p>
          <a:p>
            <a:pPr marL="0" indent="0">
              <a:buNone/>
            </a:pPr>
            <a:endParaRPr lang="en-US" dirty="0" smtClean="0"/>
          </a:p>
          <a:p>
            <a:pPr marL="0" indent="0">
              <a:buNone/>
            </a:pPr>
            <a:r>
              <a:rPr lang="en-US" dirty="0" smtClean="0"/>
              <a:t>meant to define the </a:t>
            </a:r>
            <a:r>
              <a:rPr lang="en-US" dirty="0" smtClean="0"/>
              <a:t>CONTENT OF A PHYSIOLOGY COURSE.</a:t>
            </a:r>
            <a:endParaRPr lang="en-US" dirty="0" smtClean="0"/>
          </a:p>
          <a:p>
            <a:pPr marL="0" indent="0">
              <a:buNone/>
            </a:pPr>
            <a:endParaRPr lang="en-US" dirty="0"/>
          </a:p>
          <a:p>
            <a:pPr marL="0" indent="0">
              <a:buNone/>
            </a:pPr>
            <a:r>
              <a:rPr lang="en-US" dirty="0"/>
              <a:t>m</a:t>
            </a:r>
            <a:r>
              <a:rPr lang="en-US" dirty="0" smtClean="0"/>
              <a:t>eant </a:t>
            </a:r>
            <a:r>
              <a:rPr lang="en-US" dirty="0" smtClean="0"/>
              <a:t>to define the </a:t>
            </a:r>
            <a:r>
              <a:rPr lang="en-US" dirty="0" smtClean="0"/>
              <a:t>CONTENTS OF A PHYSIOLOGY CURRICULUM.</a:t>
            </a:r>
            <a:endParaRPr lang="en-US" dirty="0" smtClean="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104332665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core concepts are NOT . . . </a:t>
            </a:r>
            <a:endParaRPr lang="en-US" dirty="0"/>
          </a:p>
        </p:txBody>
      </p:sp>
      <p:sp>
        <p:nvSpPr>
          <p:cNvPr id="3" name="Content Placeholder 2"/>
          <p:cNvSpPr>
            <a:spLocks noGrp="1"/>
          </p:cNvSpPr>
          <p:nvPr>
            <p:ph idx="1"/>
          </p:nvPr>
        </p:nvSpPr>
        <p:spPr/>
        <p:txBody>
          <a:bodyPr>
            <a:normAutofit/>
          </a:bodyPr>
          <a:lstStyle/>
          <a:p>
            <a:pPr marL="0" indent="0">
              <a:buNone/>
            </a:pPr>
            <a:r>
              <a:rPr lang="en-US" dirty="0"/>
              <a:t>t</a:t>
            </a:r>
            <a:r>
              <a:rPr lang="en-US" dirty="0" smtClean="0"/>
              <a:t>o be engraved in stone!</a:t>
            </a:r>
            <a:endParaRPr lang="en-US" dirty="0"/>
          </a:p>
          <a:p>
            <a:pPr marL="0" indent="0">
              <a:buNone/>
            </a:pPr>
            <a:endParaRPr lang="en-US" dirty="0" smtClean="0"/>
          </a:p>
          <a:p>
            <a:pPr marL="0" indent="0">
              <a:buNone/>
            </a:pPr>
            <a:r>
              <a:rPr lang="en-US" dirty="0" smtClean="0"/>
              <a:t>You may come up with a different list for your class.  I may change my list because something has been left out or not stated in a way that is useful for my students.</a:t>
            </a:r>
          </a:p>
          <a:p>
            <a:pPr marL="0" indent="0">
              <a:buNone/>
            </a:pPr>
            <a:endParaRPr lang="en-US" dirty="0"/>
          </a:p>
          <a:p>
            <a:pPr marL="0" indent="0">
              <a:buNone/>
            </a:pPr>
            <a:r>
              <a:rPr lang="en-US" dirty="0" smtClean="0"/>
              <a:t>This list is a work </a:t>
            </a:r>
            <a:r>
              <a:rPr lang="en-US" smtClean="0"/>
              <a:t>in progress!</a:t>
            </a: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34374028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Core concepts ARE . . . </a:t>
            </a:r>
            <a:endParaRPr lang="en-US" dirty="0"/>
          </a:p>
        </p:txBody>
      </p:sp>
      <p:sp>
        <p:nvSpPr>
          <p:cNvPr id="3" name="Content Placeholder 2"/>
          <p:cNvSpPr>
            <a:spLocks noGrp="1"/>
          </p:cNvSpPr>
          <p:nvPr>
            <p:ph idx="1"/>
          </p:nvPr>
        </p:nvSpPr>
        <p:spPr/>
        <p:txBody>
          <a:bodyPr>
            <a:normAutofit/>
          </a:bodyPr>
          <a:lstStyle/>
          <a:p>
            <a:pPr marL="0" indent="0">
              <a:buNone/>
            </a:pPr>
            <a:r>
              <a:rPr lang="en-US" dirty="0"/>
              <a:t>t</a:t>
            </a:r>
            <a:r>
              <a:rPr lang="en-US" dirty="0" smtClean="0"/>
              <a:t>ools meant to be used by teachers and their students to facilitate meaningful learning (learning with understanding).</a:t>
            </a: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39028012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 of two core concepts we will be focusing on today</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i="1" dirty="0" smtClean="0">
                <a:solidFill>
                  <a:srgbClr val="000000"/>
                </a:solidFill>
              </a:rPr>
              <a:t>Cell-cell communications:</a:t>
            </a:r>
            <a:r>
              <a:rPr lang="en-US" i="1" dirty="0" smtClean="0">
                <a:solidFill>
                  <a:srgbClr val="000000"/>
                </a:solidFill>
              </a:rPr>
              <a:t> </a:t>
            </a:r>
            <a:r>
              <a:rPr lang="en-US" b="1" i="1" dirty="0" smtClean="0">
                <a:solidFill>
                  <a:srgbClr val="000000"/>
                </a:solidFill>
              </a:rPr>
              <a:t>The function of the organism requires that cells pass information to one another to coordinate their activities. These communications processes include endocrine and neural signaling.</a:t>
            </a:r>
            <a:r>
              <a:rPr lang="en-US" i="1" dirty="0" smtClean="0">
                <a:solidFill>
                  <a:srgbClr val="000000"/>
                </a:solidFill>
              </a:rPr>
              <a:t>  </a:t>
            </a:r>
            <a:r>
              <a:rPr lang="en-US" dirty="0" smtClean="0">
                <a:solidFill>
                  <a:srgbClr val="000000"/>
                </a:solidFill>
              </a:rPr>
              <a:t>This concept describes the mechanism by which cells pass information to one another, thus making possible the coordinated activity of all of the cells of the body. </a:t>
            </a:r>
          </a:p>
          <a:p>
            <a:pPr marL="0" indent="0">
              <a:buNone/>
            </a:pPr>
            <a:endParaRPr lang="en-US" b="1" i="1" dirty="0" smtClean="0">
              <a:solidFill>
                <a:srgbClr val="000000"/>
              </a:solidFill>
            </a:endParaRPr>
          </a:p>
          <a:p>
            <a:pPr marL="0" indent="0">
              <a:buNone/>
            </a:pPr>
            <a:r>
              <a:rPr lang="en-US" b="1" i="1" dirty="0" smtClean="0">
                <a:solidFill>
                  <a:srgbClr val="000000"/>
                </a:solidFill>
              </a:rPr>
              <a:t>Flow down gradients:</a:t>
            </a:r>
            <a:r>
              <a:rPr lang="en-US" i="1" dirty="0" smtClean="0">
                <a:solidFill>
                  <a:srgbClr val="000000"/>
                </a:solidFill>
              </a:rPr>
              <a:t> </a:t>
            </a:r>
            <a:r>
              <a:rPr lang="en-US" b="1" i="1" dirty="0" smtClean="0">
                <a:solidFill>
                  <a:srgbClr val="000000"/>
                </a:solidFill>
              </a:rPr>
              <a:t>The transport of “stuff” (ions, molecules, blood, and gas) is a central process at all levels of organization in the organism, and a simple model describes such transport.  </a:t>
            </a:r>
            <a:r>
              <a:rPr lang="en-US" dirty="0" smtClean="0">
                <a:solidFill>
                  <a:srgbClr val="000000"/>
                </a:solidFill>
              </a:rPr>
              <a:t>Ions crossing a cell membrane, blood flowing in blood vessels, gas moving in airways, and </a:t>
            </a:r>
            <a:r>
              <a:rPr lang="en-US" dirty="0" err="1" smtClean="0">
                <a:solidFill>
                  <a:srgbClr val="000000"/>
                </a:solidFill>
              </a:rPr>
              <a:t>chyme</a:t>
            </a:r>
            <a:r>
              <a:rPr lang="en-US" dirty="0" smtClean="0">
                <a:solidFill>
                  <a:srgbClr val="000000"/>
                </a:solidFill>
              </a:rPr>
              <a:t> moving down the gastrointestinal tract are all processes that result from the interaction of an energy gradient and the resistance to flow that is present.  </a:t>
            </a:r>
          </a:p>
          <a:p>
            <a:pPr marL="0" indent="0">
              <a:buNone/>
            </a:pP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23407021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concepts are . . . </a:t>
            </a:r>
            <a:endParaRPr lang="en-US" dirty="0"/>
          </a:p>
        </p:txBody>
      </p:sp>
      <p:sp>
        <p:nvSpPr>
          <p:cNvPr id="3" name="Content Placeholder 2"/>
          <p:cNvSpPr>
            <a:spLocks noGrp="1"/>
          </p:cNvSpPr>
          <p:nvPr>
            <p:ph idx="1"/>
          </p:nvPr>
        </p:nvSpPr>
        <p:spPr/>
        <p:txBody>
          <a:bodyPr>
            <a:normAutofit/>
          </a:bodyPr>
          <a:lstStyle/>
          <a:p>
            <a:pPr marL="0" indent="0">
              <a:buNone/>
            </a:pPr>
            <a:r>
              <a:rPr lang="en-US" dirty="0"/>
              <a:t>b</a:t>
            </a:r>
            <a:r>
              <a:rPr lang="en-US" dirty="0" smtClean="0"/>
              <a:t>y definition </a:t>
            </a:r>
            <a:r>
              <a:rPr lang="en-US" b="1" dirty="0" smtClean="0"/>
              <a:t>BIG ideas</a:t>
            </a:r>
            <a:r>
              <a:rPr lang="en-US" dirty="0" smtClean="0"/>
              <a:t>.</a:t>
            </a:r>
          </a:p>
          <a:p>
            <a:pPr marL="0" indent="0">
              <a:buNone/>
            </a:pPr>
            <a:r>
              <a:rPr lang="en-US" dirty="0" smtClean="0"/>
              <a:t>This means that they are widely applicable in the domain.</a:t>
            </a:r>
          </a:p>
          <a:p>
            <a:pPr marL="0" indent="0">
              <a:buNone/>
            </a:pPr>
            <a:r>
              <a:rPr lang="en-US" dirty="0" smtClean="0"/>
              <a:t>This also means that they are made up of many smaller ideas or concepts.</a:t>
            </a:r>
          </a:p>
          <a:p>
            <a:pPr marL="0" indent="0">
              <a:buNone/>
            </a:pPr>
            <a:r>
              <a:rPr lang="en-US" dirty="0" smtClean="0"/>
              <a:t>We are in the process of developing explicit statements of these sub-ideas for our core concepts.</a:t>
            </a: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19087733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conceptual framework?</a:t>
            </a:r>
            <a:endParaRPr lang="en-US" dirty="0"/>
          </a:p>
        </p:txBody>
      </p:sp>
      <p:sp>
        <p:nvSpPr>
          <p:cNvPr id="3" name="Content Placeholder 2"/>
          <p:cNvSpPr>
            <a:spLocks noGrp="1"/>
          </p:cNvSpPr>
          <p:nvPr>
            <p:ph idx="1"/>
          </p:nvPr>
        </p:nvSpPr>
        <p:spPr/>
        <p:txBody>
          <a:bodyPr>
            <a:normAutofit/>
          </a:bodyPr>
          <a:lstStyle/>
          <a:p>
            <a:r>
              <a:rPr lang="en-US" dirty="0" smtClean="0"/>
              <a:t>A </a:t>
            </a:r>
            <a:r>
              <a:rPr lang="en-US" b="1" i="1" dirty="0" smtClean="0"/>
              <a:t>conceptual framework </a:t>
            </a:r>
            <a:r>
              <a:rPr lang="en-US" dirty="0" smtClean="0"/>
              <a:t>is the result of “unpacking” a core concept of all of the smaller ideas that make it up.</a:t>
            </a:r>
          </a:p>
          <a:p>
            <a:r>
              <a:rPr lang="en-US" dirty="0" smtClean="0"/>
              <a:t>It is not intended as a description of the content of a course or a section of the course.  It is a tool that can be used in a variety of ways to facilitate student learning.</a:t>
            </a: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415153714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000000"/>
                </a:solidFill>
              </a:rPr>
              <a:t>What does a conceptual framework look like?</a:t>
            </a:r>
            <a:endParaRPr lang="en-US" dirty="0">
              <a:solidFill>
                <a:srgbClr val="0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1996213"/>
              </p:ext>
            </p:extLst>
          </p:nvPr>
        </p:nvGraphicFramePr>
        <p:xfrm>
          <a:off x="258414" y="1712515"/>
          <a:ext cx="8640762" cy="3886531"/>
        </p:xfrm>
        <a:graphic>
          <a:graphicData uri="http://schemas.openxmlformats.org/drawingml/2006/table">
            <a:tbl>
              <a:tblPr firstRow="1" bandRow="1">
                <a:tableStyleId>{5C22544A-7EE6-4342-B048-85BDC9FD1C3A}</a:tableStyleId>
              </a:tblPr>
              <a:tblGrid>
                <a:gridCol w="2800046"/>
                <a:gridCol w="5840716"/>
              </a:tblGrid>
              <a:tr h="406731">
                <a:tc>
                  <a:txBody>
                    <a:bodyPr/>
                    <a:lstStyle/>
                    <a:p>
                      <a:r>
                        <a:rPr lang="en-US" dirty="0" smtClean="0">
                          <a:solidFill>
                            <a:srgbClr val="000000"/>
                          </a:solidFill>
                        </a:rPr>
                        <a:t>Level</a:t>
                      </a:r>
                      <a:endParaRPr lang="en-US" dirty="0">
                        <a:solidFill>
                          <a:srgbClr val="00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solidFill>
                            <a:srgbClr val="000000"/>
                          </a:solidFill>
                        </a:rPr>
                        <a:t>Example</a:t>
                      </a:r>
                      <a:endParaRPr lang="en-US" dirty="0">
                        <a:solidFill>
                          <a:srgbClr val="00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dirty="0" smtClean="0">
                          <a:solidFill>
                            <a:srgbClr val="000000"/>
                          </a:solidFill>
                        </a:rPr>
                        <a:t>CORE CONCEPT (BIG IDEA)</a:t>
                      </a:r>
                      <a:endParaRPr lang="en-US" dirty="0">
                        <a:solidFill>
                          <a:srgbClr val="00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solidFill>
                            <a:srgbClr val="000000"/>
                          </a:solidFill>
                        </a:rPr>
                        <a:t>CELL-CELL</a:t>
                      </a:r>
                      <a:r>
                        <a:rPr lang="en-US" baseline="0" dirty="0" smtClean="0">
                          <a:solidFill>
                            <a:srgbClr val="000000"/>
                          </a:solidFill>
                        </a:rPr>
                        <a:t> COMMUNICATION</a:t>
                      </a:r>
                      <a:endParaRPr lang="en-US" dirty="0">
                        <a:solidFill>
                          <a:srgbClr val="00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dirty="0" smtClean="0">
                          <a:solidFill>
                            <a:srgbClr val="000000"/>
                          </a:solidFill>
                        </a:rPr>
                        <a:t>Critical</a:t>
                      </a:r>
                      <a:r>
                        <a:rPr lang="en-US" baseline="0" dirty="0" smtClean="0">
                          <a:solidFill>
                            <a:srgbClr val="000000"/>
                          </a:solidFill>
                        </a:rPr>
                        <a:t> components</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solidFill>
                            <a:srgbClr val="000000"/>
                          </a:solidFill>
                        </a:rPr>
                        <a:t>CC4</a:t>
                      </a:r>
                      <a:r>
                        <a:rPr lang="en-US" baseline="0" dirty="0" smtClean="0">
                          <a:solidFill>
                            <a:srgbClr val="000000"/>
                          </a:solidFill>
                        </a:rPr>
                        <a:t>  binding of the messenger molecule to its receptor gives rise to signal transduction</a:t>
                      </a:r>
                      <a:endParaRPr lang="en-US" dirty="0">
                        <a:solidFill>
                          <a:srgbClr val="00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dirty="0" smtClean="0">
                          <a:solidFill>
                            <a:srgbClr val="000000"/>
                          </a:solidFill>
                        </a:rPr>
                        <a:t>    Constituent ideas</a:t>
                      </a:r>
                      <a:endParaRPr lang="en-US" dirty="0">
                        <a:solidFill>
                          <a:srgbClr val="00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solidFill>
                            <a:srgbClr val="000000"/>
                          </a:solidFill>
                        </a:rPr>
                        <a:t>     CC4.3  there are two basic mechanisms for  </a:t>
                      </a:r>
                    </a:p>
                    <a:p>
                      <a:r>
                        <a:rPr lang="en-US" dirty="0" smtClean="0">
                          <a:solidFill>
                            <a:srgbClr val="000000"/>
                          </a:solidFill>
                        </a:rPr>
                        <a:t>                  transduction . . . </a:t>
                      </a:r>
                      <a:endParaRPr lang="en-US" dirty="0">
                        <a:solidFill>
                          <a:srgbClr val="00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dirty="0" smtClean="0">
                          <a:solidFill>
                            <a:srgbClr val="000000"/>
                          </a:solidFill>
                        </a:rPr>
                        <a:t>         Elaborations</a:t>
                      </a:r>
                      <a:endParaRPr lang="en-US" dirty="0">
                        <a:solidFill>
                          <a:srgbClr val="00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solidFill>
                            <a:srgbClr val="000000"/>
                          </a:solidFill>
                        </a:rPr>
                        <a:t>                  CC4.3.3</a:t>
                      </a:r>
                      <a:r>
                        <a:rPr lang="en-US" baseline="0" dirty="0" smtClean="0">
                          <a:solidFill>
                            <a:srgbClr val="000000"/>
                          </a:solidFill>
                        </a:rPr>
                        <a:t>  The speed of response of the two </a:t>
                      </a:r>
                    </a:p>
                    <a:p>
                      <a:r>
                        <a:rPr lang="en-US" baseline="0" dirty="0" smtClean="0">
                          <a:solidFill>
                            <a:srgbClr val="000000"/>
                          </a:solidFill>
                        </a:rPr>
                        <a:t>                                   systems is different</a:t>
                      </a:r>
                      <a:r>
                        <a:rPr lang="en-US" dirty="0" smtClean="0">
                          <a:solidFill>
                            <a:srgbClr val="000000"/>
                          </a:solidFill>
                        </a:rPr>
                        <a:t>  </a:t>
                      </a:r>
                      <a:endParaRPr lang="en-US" dirty="0">
                        <a:solidFill>
                          <a:srgbClr val="00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dirty="0" smtClean="0">
                          <a:solidFill>
                            <a:srgbClr val="000000"/>
                          </a:solidFill>
                        </a:rPr>
                        <a:t>               Amplifications</a:t>
                      </a:r>
                      <a:endParaRPr lang="en-US" dirty="0">
                        <a:solidFill>
                          <a:srgbClr val="00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solidFill>
                            <a:srgbClr val="000000"/>
                          </a:solidFill>
                        </a:rPr>
                        <a:t>                                   CC4.3.3.1  The speed of response in</a:t>
                      </a:r>
                      <a:r>
                        <a:rPr lang="en-US" baseline="0" dirty="0" smtClean="0">
                          <a:solidFill>
                            <a:srgbClr val="000000"/>
                          </a:solidFill>
                        </a:rPr>
                        <a:t> a </a:t>
                      </a:r>
                    </a:p>
                    <a:p>
                      <a:r>
                        <a:rPr lang="en-US" baseline="0" dirty="0" smtClean="0">
                          <a:solidFill>
                            <a:srgbClr val="000000"/>
                          </a:solidFill>
                        </a:rPr>
                        <a:t>                                                       second messenger system is</a:t>
                      </a:r>
                    </a:p>
                    <a:p>
                      <a:r>
                        <a:rPr lang="en-US" baseline="0" dirty="0" smtClean="0">
                          <a:solidFill>
                            <a:srgbClr val="000000"/>
                          </a:solidFill>
                        </a:rPr>
                        <a:t>                                                       fast</a:t>
                      </a:r>
                      <a:endParaRPr lang="en-US" dirty="0" smtClean="0">
                        <a:solidFill>
                          <a:srgbClr val="000000"/>
                        </a:solidFill>
                      </a:endParaRPr>
                    </a:p>
                    <a:p>
                      <a:r>
                        <a:rPr lang="en-US" dirty="0" smtClean="0">
                          <a:solidFill>
                            <a:srgbClr val="000000"/>
                          </a:solidFill>
                        </a:rPr>
                        <a:t> </a:t>
                      </a:r>
                      <a:endParaRPr lang="en-US" dirty="0">
                        <a:solidFill>
                          <a:srgbClr val="00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2"/>
          <a:stretch>
            <a:fillRect/>
          </a:stretch>
        </p:blipFill>
        <p:spPr>
          <a:xfrm>
            <a:off x="457200" y="6221345"/>
            <a:ext cx="1806646" cy="404743"/>
          </a:xfrm>
          <a:prstGeom prst="rect">
            <a:avLst/>
          </a:prstGeom>
        </p:spPr>
      </p:pic>
      <p:pic>
        <p:nvPicPr>
          <p:cNvPr id="6" name="Content Placeholder 3" descr="MSU logo.png"/>
          <p:cNvPicPr>
            <a:picLocks noChangeAspect="1"/>
          </p:cNvPicPr>
          <p:nvPr/>
        </p:nvPicPr>
        <p:blipFill rotWithShape="1">
          <a:blip r:embed="rId3">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spTree>
    <p:extLst>
      <p:ext uri="{BB962C8B-B14F-4D97-AF65-F5344CB8AC3E}">
        <p14:creationId xmlns:p14="http://schemas.microsoft.com/office/powerpoint/2010/main" val="66871244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How can you use core concepts to facilitate student learning??</a:t>
            </a:r>
            <a:endParaRPr lang="en-US" dirty="0"/>
          </a:p>
        </p:txBody>
      </p:sp>
      <p:sp>
        <p:nvSpPr>
          <p:cNvPr id="3" name="Content Placeholder 2"/>
          <p:cNvSpPr>
            <a:spLocks noGrp="1"/>
          </p:cNvSpPr>
          <p:nvPr>
            <p:ph idx="1"/>
          </p:nvPr>
        </p:nvSpPr>
        <p:spPr/>
        <p:txBody>
          <a:bodyPr>
            <a:normAutofit/>
          </a:bodyPr>
          <a:lstStyle/>
          <a:p>
            <a:r>
              <a:rPr lang="en-US" sz="2800" dirty="0" smtClean="0"/>
              <a:t>An understanding of the core concepts will help students better understand physiology.</a:t>
            </a:r>
          </a:p>
          <a:p>
            <a:endParaRPr lang="en-US" sz="2800" dirty="0"/>
          </a:p>
          <a:p>
            <a:r>
              <a:rPr lang="en-US" sz="2800" dirty="0" smtClean="0"/>
              <a:t>Today</a:t>
            </a:r>
            <a:r>
              <a:rPr lang="en-US" sz="2800" dirty="0" smtClean="0"/>
              <a:t> </a:t>
            </a:r>
            <a:r>
              <a:rPr lang="en-US" sz="2800" dirty="0" smtClean="0"/>
              <a:t>there is one specific use for core concepts that I want to focus on for the rest of my talk.</a:t>
            </a:r>
            <a:endParaRPr lang="en-US" sz="2800"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293433181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Common Problem for Learners</a:t>
            </a:r>
            <a:endParaRPr lang="en-US" dirty="0"/>
          </a:p>
        </p:txBody>
      </p:sp>
      <p:sp>
        <p:nvSpPr>
          <p:cNvPr id="3" name="Content Placeholder 2"/>
          <p:cNvSpPr>
            <a:spLocks noGrp="1"/>
          </p:cNvSpPr>
          <p:nvPr>
            <p:ph idx="1"/>
          </p:nvPr>
        </p:nvSpPr>
        <p:spPr/>
        <p:txBody>
          <a:bodyPr/>
          <a:lstStyle/>
          <a:p>
            <a:r>
              <a:rPr lang="en-US" dirty="0" smtClean="0"/>
              <a:t>Learners tend to </a:t>
            </a:r>
            <a:r>
              <a:rPr lang="en-US" b="1" i="1" u="sng" dirty="0" smtClean="0"/>
              <a:t>compartmentalize</a:t>
            </a:r>
            <a:r>
              <a:rPr lang="en-US" dirty="0" smtClean="0"/>
              <a:t> what they learn.</a:t>
            </a:r>
          </a:p>
          <a:p>
            <a:r>
              <a:rPr lang="en-US" b="1" i="1" u="sng" dirty="0" smtClean="0"/>
              <a:t>Transfer</a:t>
            </a:r>
            <a:r>
              <a:rPr lang="en-US" dirty="0" smtClean="0"/>
              <a:t> of learning (the “opposite” of compartmentalization) is hard to do.</a:t>
            </a:r>
            <a:endParaRPr lang="en-US" dirty="0"/>
          </a:p>
          <a:p>
            <a:r>
              <a:rPr lang="en-US" dirty="0" smtClean="0"/>
              <a:t>Teachers do a poor job of helping students learn to </a:t>
            </a:r>
            <a:r>
              <a:rPr lang="en-US" b="1" i="1" u="sng" dirty="0" smtClean="0"/>
              <a:t>transfer</a:t>
            </a:r>
            <a:r>
              <a:rPr lang="en-US" dirty="0" smtClean="0"/>
              <a:t>. </a:t>
            </a: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30514165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My agenda for this afternoon</a:t>
            </a:r>
            <a:endParaRPr lang="en-US" dirty="0"/>
          </a:p>
        </p:txBody>
      </p:sp>
      <p:sp>
        <p:nvSpPr>
          <p:cNvPr id="3" name="Content Placeholder 2"/>
          <p:cNvSpPr>
            <a:spLocks noGrp="1"/>
          </p:cNvSpPr>
          <p:nvPr>
            <p:ph idx="1"/>
          </p:nvPr>
        </p:nvSpPr>
        <p:spPr/>
        <p:txBody>
          <a:bodyPr/>
          <a:lstStyle/>
          <a:p>
            <a:pPr marL="514350" indent="-514350">
              <a:buAutoNum type="arabicParenBoth"/>
            </a:pPr>
            <a:r>
              <a:rPr lang="en-US" dirty="0" smtClean="0"/>
              <a:t>What is a </a:t>
            </a:r>
            <a:r>
              <a:rPr lang="en-US" dirty="0" smtClean="0"/>
              <a:t>“core </a:t>
            </a:r>
            <a:r>
              <a:rPr lang="en-US" dirty="0" smtClean="0"/>
              <a:t>concept</a:t>
            </a:r>
            <a:r>
              <a:rPr lang="en-US" dirty="0" smtClean="0"/>
              <a:t>?”</a:t>
            </a:r>
            <a:endParaRPr lang="en-US" dirty="0" smtClean="0"/>
          </a:p>
          <a:p>
            <a:pPr marL="514350" indent="-514350">
              <a:buAutoNum type="arabicParenBoth"/>
            </a:pPr>
            <a:r>
              <a:rPr lang="en-US" dirty="0" smtClean="0"/>
              <a:t>How did </a:t>
            </a:r>
            <a:r>
              <a:rPr lang="en-US" dirty="0" smtClean="0"/>
              <a:t>our project about core concepts evolve?</a:t>
            </a:r>
            <a:endParaRPr lang="en-US" dirty="0" smtClean="0"/>
          </a:p>
          <a:p>
            <a:pPr marL="514350" indent="-514350">
              <a:buAutoNum type="arabicParenBoth"/>
            </a:pPr>
            <a:r>
              <a:rPr lang="en-US" dirty="0" smtClean="0"/>
              <a:t>What </a:t>
            </a:r>
            <a:r>
              <a:rPr lang="en-US" b="1" i="1" dirty="0" smtClean="0"/>
              <a:t>are</a:t>
            </a:r>
            <a:r>
              <a:rPr lang="en-US" dirty="0" smtClean="0"/>
              <a:t> the core concepts of physiology?</a:t>
            </a:r>
          </a:p>
          <a:p>
            <a:pPr marL="514350" indent="-514350">
              <a:buAutoNum type="arabicParenBoth"/>
            </a:pPr>
            <a:r>
              <a:rPr lang="en-US" dirty="0" smtClean="0"/>
              <a:t>How can we use core concepts to facilitate learning?</a:t>
            </a:r>
          </a:p>
          <a:p>
            <a:pPr marL="457200" lvl="1" indent="0">
              <a:buNone/>
            </a:pP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189760691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example of failure to transfer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Stu</a:t>
            </a:r>
            <a:r>
              <a:rPr lang="en-US" sz="2800" dirty="0" smtClean="0"/>
              <a:t>dents learn about chemical equilibrium (Le </a:t>
            </a:r>
            <a:r>
              <a:rPr lang="en-US" sz="2800" dirty="0" err="1" smtClean="0"/>
              <a:t>Chatelier’s</a:t>
            </a:r>
            <a:r>
              <a:rPr lang="en-US" sz="2800" dirty="0" smtClean="0"/>
              <a:t> principle) in an </a:t>
            </a:r>
            <a:r>
              <a:rPr lang="en-US" sz="2800" b="1" i="1" u="sng" dirty="0" smtClean="0"/>
              <a:t>undergrad chemistry course</a:t>
            </a:r>
          </a:p>
          <a:p>
            <a:pPr marL="0" indent="0">
              <a:buNone/>
            </a:pPr>
            <a:r>
              <a:rPr lang="en-US" sz="2800" dirty="0" smtClean="0"/>
              <a:t>H</a:t>
            </a:r>
            <a:r>
              <a:rPr lang="en-US" sz="2800" baseline="-25000" dirty="0" smtClean="0"/>
              <a:t>2</a:t>
            </a:r>
            <a:r>
              <a:rPr lang="en-US" sz="2800" dirty="0" smtClean="0"/>
              <a:t>O + CO</a:t>
            </a:r>
            <a:r>
              <a:rPr lang="en-US" sz="2800" baseline="-25000" dirty="0" smtClean="0"/>
              <a:t>2  </a:t>
            </a:r>
            <a:r>
              <a:rPr lang="en-US" sz="2800" dirty="0" smtClean="0"/>
              <a:t>     H</a:t>
            </a:r>
            <a:r>
              <a:rPr lang="en-US" sz="2800" baseline="-25000" dirty="0" smtClean="0"/>
              <a:t>2</a:t>
            </a:r>
            <a:r>
              <a:rPr lang="en-US" sz="2800" dirty="0" smtClean="0"/>
              <a:t>CO</a:t>
            </a:r>
            <a:r>
              <a:rPr lang="en-US" sz="2800" baseline="-25000" dirty="0" smtClean="0"/>
              <a:t>3</a:t>
            </a:r>
            <a:r>
              <a:rPr lang="en-US" sz="2800" dirty="0" smtClean="0"/>
              <a:t>     H</a:t>
            </a:r>
            <a:r>
              <a:rPr lang="en-US" sz="2800" baseline="30000" dirty="0" smtClean="0"/>
              <a:t>+</a:t>
            </a:r>
            <a:r>
              <a:rPr lang="en-US" sz="2800" dirty="0" smtClean="0"/>
              <a:t> + HO</a:t>
            </a:r>
            <a:r>
              <a:rPr lang="en-US" sz="2800" baseline="-25000" dirty="0" smtClean="0"/>
              <a:t>3</a:t>
            </a:r>
            <a:r>
              <a:rPr lang="en-US" sz="2800" baseline="30000" dirty="0" smtClean="0"/>
              <a:t>-</a:t>
            </a:r>
            <a:endParaRPr lang="en-US" sz="2800" baseline="30000" dirty="0"/>
          </a:p>
          <a:p>
            <a:pPr marL="0" indent="0">
              <a:buNone/>
            </a:pPr>
            <a:endParaRPr lang="en-US" dirty="0" smtClean="0"/>
          </a:p>
          <a:p>
            <a:pPr marL="0" indent="0">
              <a:buNone/>
            </a:pPr>
            <a:r>
              <a:rPr lang="en-US" dirty="0" smtClean="0"/>
              <a:t>When they encounter the very same equation in considering acid/base balance many of them are unable to apply this idea in a </a:t>
            </a:r>
            <a:r>
              <a:rPr lang="en-US" b="1" i="1" u="sng" dirty="0" smtClean="0"/>
              <a:t>physiology course context</a:t>
            </a:r>
            <a:r>
              <a:rPr lang="en-US" dirty="0" smtClean="0"/>
              <a:t>.</a:t>
            </a: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
        <p:nvSpPr>
          <p:cNvPr id="6" name="Left-Right Arrow 5"/>
          <p:cNvSpPr/>
          <p:nvPr/>
        </p:nvSpPr>
        <p:spPr>
          <a:xfrm>
            <a:off x="2098242" y="2832661"/>
            <a:ext cx="353458" cy="93870"/>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Right Arrow 7"/>
          <p:cNvSpPr/>
          <p:nvPr/>
        </p:nvSpPr>
        <p:spPr>
          <a:xfrm>
            <a:off x="3410211" y="2832661"/>
            <a:ext cx="353458" cy="93870"/>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25427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Another example in my classroom</a:t>
            </a:r>
            <a:endParaRPr lang="en-US" dirty="0"/>
          </a:p>
        </p:txBody>
      </p:sp>
      <p:sp>
        <p:nvSpPr>
          <p:cNvPr id="3" name="Content Placeholder 2"/>
          <p:cNvSpPr>
            <a:spLocks noGrp="1"/>
          </p:cNvSpPr>
          <p:nvPr>
            <p:ph idx="1"/>
          </p:nvPr>
        </p:nvSpPr>
        <p:spPr/>
        <p:txBody>
          <a:bodyPr>
            <a:normAutofit/>
          </a:bodyPr>
          <a:lstStyle/>
          <a:p>
            <a:r>
              <a:rPr lang="en-US" sz="2800" dirty="0" smtClean="0"/>
              <a:t>Students learn </a:t>
            </a:r>
            <a:r>
              <a:rPr lang="en-US" sz="2800" b="1" i="1" dirty="0" smtClean="0"/>
              <a:t>hemodynamics</a:t>
            </a:r>
            <a:r>
              <a:rPr lang="en-US" sz="2800" dirty="0" smtClean="0"/>
              <a:t> in CV block</a:t>
            </a:r>
            <a:endParaRPr lang="en-US" sz="2800" dirty="0"/>
          </a:p>
          <a:p>
            <a:r>
              <a:rPr lang="en-US" sz="2800" dirty="0" smtClean="0"/>
              <a:t>Four weeks later they encounter </a:t>
            </a:r>
            <a:r>
              <a:rPr lang="en-US" sz="2800" b="1" i="1" dirty="0" smtClean="0"/>
              <a:t>air flow </a:t>
            </a:r>
            <a:r>
              <a:rPr lang="en-US" sz="2800" dirty="0" smtClean="0"/>
              <a:t>in the airways in the respiratory block</a:t>
            </a:r>
          </a:p>
          <a:p>
            <a:pPr lvl="1"/>
            <a:r>
              <a:rPr lang="en-US" sz="2400" dirty="0" smtClean="0"/>
              <a:t>They behave as though they had never encountered the phenomenon of flow down a gradient</a:t>
            </a:r>
          </a:p>
          <a:p>
            <a:r>
              <a:rPr lang="en-US" sz="2800" dirty="0" smtClean="0"/>
              <a:t>The same relationships apply in both the CV and the respiratory systems although the “labels” are different.</a:t>
            </a:r>
            <a:endParaRPr lang="en-US" sz="2800"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383865978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this matter?</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i="1" dirty="0" smtClean="0"/>
              <a:t>Faculty</a:t>
            </a:r>
            <a:r>
              <a:rPr lang="en-US" dirty="0" smtClean="0"/>
              <a:t> spend time and effort helping students learn something that they should actually already understand.</a:t>
            </a:r>
          </a:p>
          <a:p>
            <a:pPr marL="0" indent="0">
              <a:buNone/>
            </a:pPr>
            <a:endParaRPr lang="en-US" dirty="0"/>
          </a:p>
          <a:p>
            <a:pPr marL="0" indent="0">
              <a:buNone/>
            </a:pPr>
            <a:r>
              <a:rPr lang="en-US" b="1" i="1" dirty="0" smtClean="0"/>
              <a:t>Students</a:t>
            </a:r>
            <a:r>
              <a:rPr lang="en-US" dirty="0" smtClean="0"/>
              <a:t> spend time and effort relearning things they should already know and understand</a:t>
            </a:r>
            <a:r>
              <a:rPr lang="en-US" dirty="0" smtClean="0"/>
              <a:t>.</a:t>
            </a:r>
          </a:p>
          <a:p>
            <a:pPr marL="0" indent="0">
              <a:buNone/>
            </a:pPr>
            <a:endParaRPr lang="en-US" dirty="0"/>
          </a:p>
          <a:p>
            <a:pPr marL="0" indent="0">
              <a:buNone/>
            </a:pPr>
            <a:r>
              <a:rPr lang="en-US" dirty="0" smtClean="0"/>
              <a:t>Time and effort are scarce commodities for both faculty and students!</a:t>
            </a: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142870935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 about this?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If there has been some focus on the relevant core concepts, and if students have learned to recognize where they are applicable, it should reduce the need for relearning things.</a:t>
            </a:r>
          </a:p>
          <a:p>
            <a:pPr marL="0" indent="0">
              <a:buNone/>
            </a:pPr>
            <a:endParaRPr lang="en-US" dirty="0"/>
          </a:p>
          <a:p>
            <a:pPr marL="0" indent="0">
              <a:buNone/>
            </a:pPr>
            <a:r>
              <a:rPr lang="en-US" dirty="0" smtClean="0"/>
              <a:t>I want to briefly look at two examples of how this change might be accomplished.</a:t>
            </a: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121094188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a:t>
            </a:r>
            <a:br>
              <a:rPr lang="en-US" dirty="0" smtClean="0"/>
            </a:br>
            <a:r>
              <a:rPr lang="en-US" dirty="0" smtClean="0"/>
              <a:t>Flow down gradients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i="1" dirty="0" smtClean="0">
                <a:solidFill>
                  <a:srgbClr val="000000"/>
                </a:solidFill>
              </a:rPr>
              <a:t>Flow down gradients:</a:t>
            </a:r>
            <a:r>
              <a:rPr lang="en-US" i="1" dirty="0" smtClean="0">
                <a:solidFill>
                  <a:srgbClr val="000000"/>
                </a:solidFill>
              </a:rPr>
              <a:t> </a:t>
            </a:r>
            <a:r>
              <a:rPr lang="en-US" b="1" i="1" dirty="0" smtClean="0">
                <a:solidFill>
                  <a:srgbClr val="000000"/>
                </a:solidFill>
              </a:rPr>
              <a:t>The transport of “stuff” (ions, molecules, blood, and gas) is a central process at all levels of organization in the organism, and a simple model describes such transport.  </a:t>
            </a:r>
            <a:r>
              <a:rPr lang="en-US" dirty="0" smtClean="0">
                <a:solidFill>
                  <a:srgbClr val="000000"/>
                </a:solidFill>
              </a:rPr>
              <a:t>Ions crossing a cell membrane, blood flowing in blood vessels, gas moving in airways, and </a:t>
            </a:r>
            <a:r>
              <a:rPr lang="en-US" dirty="0" err="1" smtClean="0">
                <a:solidFill>
                  <a:srgbClr val="000000"/>
                </a:solidFill>
              </a:rPr>
              <a:t>chyme</a:t>
            </a:r>
            <a:r>
              <a:rPr lang="en-US" dirty="0" smtClean="0">
                <a:solidFill>
                  <a:srgbClr val="000000"/>
                </a:solidFill>
              </a:rPr>
              <a:t> moving down the gastrointestinal tract are all processes that result from the interaction of an energy gradient and the resistance to flow that is present.  </a:t>
            </a:r>
          </a:p>
          <a:p>
            <a:pPr marL="0" indent="0">
              <a:buNone/>
            </a:pP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132308872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Flow down </a:t>
            </a:r>
            <a:r>
              <a:rPr lang="en-US" dirty="0" smtClean="0"/>
              <a:t>gradients</a:t>
            </a:r>
            <a:br>
              <a:rPr lang="en-US" dirty="0" smtClean="0"/>
            </a:br>
            <a:r>
              <a:rPr lang="en-US" dirty="0" smtClean="0"/>
              <a:t>Hemodynamics</a:t>
            </a:r>
            <a:endParaRPr lang="en-US" dirty="0"/>
          </a:p>
        </p:txBody>
      </p:sp>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r>
              <a:rPr lang="en-US" dirty="0" smtClean="0"/>
              <a:t>Flow </a:t>
            </a:r>
            <a:r>
              <a:rPr lang="en-US" dirty="0" smtClean="0"/>
              <a:t>= (P</a:t>
            </a:r>
            <a:r>
              <a:rPr lang="en-US" baseline="-25000" dirty="0" smtClean="0"/>
              <a:t>1</a:t>
            </a:r>
            <a:r>
              <a:rPr lang="en-US" dirty="0" smtClean="0"/>
              <a:t> </a:t>
            </a:r>
            <a:r>
              <a:rPr lang="mr-IN" dirty="0" smtClean="0"/>
              <a:t>–</a:t>
            </a:r>
            <a:r>
              <a:rPr lang="en-US" dirty="0" smtClean="0"/>
              <a:t> P</a:t>
            </a:r>
            <a:r>
              <a:rPr lang="en-US" baseline="-25000" dirty="0" smtClean="0"/>
              <a:t>2</a:t>
            </a:r>
            <a:r>
              <a:rPr lang="en-US" dirty="0" smtClean="0"/>
              <a:t>)/Resistance to Flow</a:t>
            </a:r>
          </a:p>
          <a:p>
            <a:pPr marL="0" indent="0" algn="ctr">
              <a:buNone/>
            </a:pPr>
            <a:r>
              <a:rPr lang="en-US" dirty="0" smtClean="0"/>
              <a:t>where</a:t>
            </a:r>
          </a:p>
          <a:p>
            <a:pPr marL="0" indent="0" algn="ctr">
              <a:buNone/>
            </a:pPr>
            <a:r>
              <a:rPr lang="en-US" dirty="0" smtClean="0"/>
              <a:t>(P</a:t>
            </a:r>
            <a:r>
              <a:rPr lang="en-US" baseline="-25000" dirty="0" smtClean="0"/>
              <a:t>1</a:t>
            </a:r>
            <a:r>
              <a:rPr lang="en-US" dirty="0" smtClean="0"/>
              <a:t> </a:t>
            </a:r>
            <a:r>
              <a:rPr lang="mr-IN" dirty="0" smtClean="0"/>
              <a:t>–</a:t>
            </a:r>
            <a:r>
              <a:rPr lang="en-US" dirty="0" smtClean="0"/>
              <a:t>P</a:t>
            </a:r>
            <a:r>
              <a:rPr lang="en-US" baseline="-25000" dirty="0" smtClean="0"/>
              <a:t>2</a:t>
            </a:r>
            <a:r>
              <a:rPr lang="en-US" dirty="0" smtClean="0"/>
              <a:t>) represents any energy </a:t>
            </a:r>
            <a:r>
              <a:rPr lang="en-US" dirty="0" smtClean="0"/>
              <a:t>gradient</a:t>
            </a:r>
            <a:endParaRPr lang="en-US" dirty="0" smtClean="0"/>
          </a:p>
          <a:p>
            <a:pPr marL="0" indent="0" algn="ctr">
              <a:buNone/>
            </a:pPr>
            <a:r>
              <a:rPr lang="en-US" dirty="0" smtClean="0"/>
              <a:t>and</a:t>
            </a:r>
          </a:p>
          <a:p>
            <a:pPr marL="0" indent="0" algn="ctr">
              <a:buNone/>
            </a:pPr>
            <a:r>
              <a:rPr lang="en-US" dirty="0" smtClean="0"/>
              <a:t>Flow is the “movement” of </a:t>
            </a:r>
            <a:r>
              <a:rPr lang="en-US" dirty="0" smtClean="0"/>
              <a:t>blood in the circulation or air in the airways</a:t>
            </a:r>
            <a:endParaRPr lang="en-US" dirty="0" smtClean="0"/>
          </a:p>
          <a:p>
            <a:pPr marL="0" indent="0" algn="ctr">
              <a:buNone/>
            </a:pP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88166781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Flow down </a:t>
            </a:r>
            <a:r>
              <a:rPr lang="en-US" dirty="0" smtClean="0"/>
              <a:t>gradients</a:t>
            </a:r>
            <a:br>
              <a:rPr lang="en-US" dirty="0" smtClean="0"/>
            </a:br>
            <a:r>
              <a:rPr lang="en-US" dirty="0" smtClean="0"/>
              <a:t>Diffusion</a:t>
            </a:r>
            <a:endParaRPr lang="en-US" dirty="0"/>
          </a:p>
        </p:txBody>
      </p:sp>
      <p:sp>
        <p:nvSpPr>
          <p:cNvPr id="3" name="Content Placeholder 2"/>
          <p:cNvSpPr>
            <a:spLocks noGrp="1"/>
          </p:cNvSpPr>
          <p:nvPr>
            <p:ph idx="1"/>
          </p:nvPr>
        </p:nvSpPr>
        <p:spPr/>
        <p:txBody>
          <a:bodyPr>
            <a:normAutofit lnSpcReduction="10000"/>
          </a:bodyPr>
          <a:lstStyle/>
          <a:p>
            <a:pPr marL="0" indent="0" algn="ctr">
              <a:buNone/>
            </a:pPr>
            <a:endParaRPr lang="en-US" dirty="0" smtClean="0"/>
          </a:p>
          <a:p>
            <a:pPr marL="0" indent="0" algn="ctr">
              <a:buNone/>
            </a:pPr>
            <a:r>
              <a:rPr lang="en-US" dirty="0" smtClean="0"/>
              <a:t>J</a:t>
            </a:r>
            <a:r>
              <a:rPr lang="en-US" baseline="-25000" dirty="0" smtClean="0"/>
              <a:t>X</a:t>
            </a:r>
            <a:r>
              <a:rPr lang="en-US" dirty="0" smtClean="0"/>
              <a:t> </a:t>
            </a:r>
            <a:r>
              <a:rPr lang="en-US" dirty="0" smtClean="0"/>
              <a:t>= P</a:t>
            </a:r>
            <a:r>
              <a:rPr lang="en-US" baseline="-25000" dirty="0" smtClean="0"/>
              <a:t>X</a:t>
            </a:r>
            <a:r>
              <a:rPr lang="en-US" dirty="0" smtClean="0"/>
              <a:t> ([X]</a:t>
            </a:r>
            <a:r>
              <a:rPr lang="en-US" baseline="-25000" dirty="0" smtClean="0"/>
              <a:t>o</a:t>
            </a:r>
            <a:r>
              <a:rPr lang="en-US" dirty="0" smtClean="0"/>
              <a:t> </a:t>
            </a:r>
            <a:r>
              <a:rPr lang="mr-IN" dirty="0" smtClean="0"/>
              <a:t>–</a:t>
            </a:r>
            <a:r>
              <a:rPr lang="en-US" dirty="0" smtClean="0"/>
              <a:t> [X]</a:t>
            </a:r>
            <a:r>
              <a:rPr lang="en-US" baseline="-25000" dirty="0" err="1" smtClean="0"/>
              <a:t>i</a:t>
            </a:r>
            <a:r>
              <a:rPr lang="en-US" dirty="0" smtClean="0"/>
              <a:t>)</a:t>
            </a:r>
          </a:p>
          <a:p>
            <a:pPr marL="0" indent="0" algn="ctr">
              <a:buNone/>
            </a:pPr>
            <a:r>
              <a:rPr lang="en-US" dirty="0"/>
              <a:t>w</a:t>
            </a:r>
            <a:r>
              <a:rPr lang="en-US" dirty="0" smtClean="0"/>
              <a:t>here</a:t>
            </a:r>
          </a:p>
          <a:p>
            <a:pPr marL="0" indent="0" algn="ctr">
              <a:buNone/>
            </a:pPr>
            <a:r>
              <a:rPr lang="en-US" dirty="0" smtClean="0"/>
              <a:t>J</a:t>
            </a:r>
            <a:r>
              <a:rPr lang="en-US" baseline="-25000" dirty="0" smtClean="0"/>
              <a:t>X</a:t>
            </a:r>
            <a:r>
              <a:rPr lang="en-US" dirty="0" smtClean="0"/>
              <a:t> is the flux </a:t>
            </a:r>
            <a:r>
              <a:rPr lang="en-US" dirty="0" smtClean="0"/>
              <a:t>(of molecules, ions </a:t>
            </a:r>
            <a:r>
              <a:rPr lang="en-US" dirty="0" err="1" smtClean="0"/>
              <a:t>etc</a:t>
            </a:r>
            <a:r>
              <a:rPr lang="en-US" dirty="0" smtClean="0"/>
              <a:t>)</a:t>
            </a:r>
            <a:r>
              <a:rPr lang="en-US" dirty="0" smtClean="0"/>
              <a:t>,</a:t>
            </a:r>
          </a:p>
          <a:p>
            <a:pPr marL="0" indent="0" algn="ctr">
              <a:buNone/>
            </a:pPr>
            <a:r>
              <a:rPr lang="en-US" dirty="0" smtClean="0"/>
              <a:t>P</a:t>
            </a:r>
            <a:r>
              <a:rPr lang="en-US" baseline="-25000" dirty="0" smtClean="0"/>
              <a:t>X</a:t>
            </a:r>
            <a:r>
              <a:rPr lang="en-US" dirty="0" smtClean="0"/>
              <a:t> is the permeability coefficient </a:t>
            </a:r>
          </a:p>
          <a:p>
            <a:pPr marL="0" indent="0" algn="ctr">
              <a:buNone/>
            </a:pPr>
            <a:r>
              <a:rPr lang="en-US" dirty="0" smtClean="0"/>
              <a:t>(a measure of the resistance to flow),</a:t>
            </a:r>
          </a:p>
          <a:p>
            <a:pPr marL="0" indent="0" algn="ctr">
              <a:buNone/>
            </a:pPr>
            <a:r>
              <a:rPr lang="en-US" dirty="0"/>
              <a:t>a</a:t>
            </a:r>
            <a:r>
              <a:rPr lang="en-US" dirty="0" smtClean="0"/>
              <a:t>nd</a:t>
            </a:r>
          </a:p>
          <a:p>
            <a:pPr marL="0" indent="0" algn="ctr">
              <a:buNone/>
            </a:pPr>
            <a:r>
              <a:rPr lang="en-US" dirty="0"/>
              <a:t>([X]</a:t>
            </a:r>
            <a:r>
              <a:rPr lang="en-US" baseline="-25000" dirty="0"/>
              <a:t>o</a:t>
            </a:r>
            <a:r>
              <a:rPr lang="en-US" dirty="0"/>
              <a:t> </a:t>
            </a:r>
            <a:r>
              <a:rPr lang="mr-IN" dirty="0"/>
              <a:t>–</a:t>
            </a:r>
            <a:r>
              <a:rPr lang="en-US" dirty="0"/>
              <a:t> [X]</a:t>
            </a:r>
            <a:r>
              <a:rPr lang="en-US" baseline="-25000" dirty="0" err="1"/>
              <a:t>i</a:t>
            </a:r>
            <a:r>
              <a:rPr lang="en-US" dirty="0" smtClean="0"/>
              <a:t>) represents to energy gradient</a:t>
            </a: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140404012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down gradients</a:t>
            </a:r>
            <a:endParaRPr lang="en-US" dirty="0"/>
          </a:p>
        </p:txBody>
      </p:sp>
      <p:sp>
        <p:nvSpPr>
          <p:cNvPr id="3" name="Content Placeholder 2"/>
          <p:cNvSpPr>
            <a:spLocks noGrp="1"/>
          </p:cNvSpPr>
          <p:nvPr>
            <p:ph idx="1"/>
          </p:nvPr>
        </p:nvSpPr>
        <p:spPr>
          <a:xfrm>
            <a:off x="457200" y="1390383"/>
            <a:ext cx="8229600" cy="4525963"/>
          </a:xfrm>
        </p:spPr>
        <p:txBody>
          <a:bodyPr/>
          <a:lstStyle/>
          <a:p>
            <a:r>
              <a:rPr lang="en-US" dirty="0" smtClean="0"/>
              <a:t>Movement </a:t>
            </a:r>
            <a:r>
              <a:rPr lang="en-US" dirty="0" smtClean="0"/>
              <a:t>of most </a:t>
            </a:r>
            <a:r>
              <a:rPr lang="en-US" dirty="0" smtClean="0"/>
              <a:t>“things” across the cell membrane</a:t>
            </a:r>
            <a:endParaRPr lang="en-US" dirty="0"/>
          </a:p>
          <a:p>
            <a:r>
              <a:rPr lang="en-US" dirty="0" smtClean="0"/>
              <a:t>Blood flow in the circulatory system</a:t>
            </a:r>
            <a:endParaRPr lang="en-US" dirty="0"/>
          </a:p>
          <a:p>
            <a:r>
              <a:rPr lang="en-US" dirty="0" smtClean="0"/>
              <a:t>Air flow in the airways</a:t>
            </a:r>
            <a:endParaRPr lang="en-US" dirty="0"/>
          </a:p>
          <a:p>
            <a:r>
              <a:rPr lang="en-US" dirty="0" smtClean="0"/>
              <a:t>Movement of filtrate down the nephron</a:t>
            </a:r>
            <a:endParaRPr lang="en-US" dirty="0"/>
          </a:p>
          <a:p>
            <a:r>
              <a:rPr lang="en-US" dirty="0" err="1" smtClean="0"/>
              <a:t>Etc</a:t>
            </a:r>
            <a:r>
              <a:rPr lang="en-US" dirty="0" smtClean="0"/>
              <a:t>!</a:t>
            </a:r>
          </a:p>
          <a:p>
            <a:r>
              <a:rPr lang="en-US" b="1" dirty="0" smtClean="0"/>
              <a:t>All of these phenomena are described by the same relationship!  The same core concept.</a:t>
            </a:r>
            <a:endParaRPr lang="en-US" b="1"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137013761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a:t>
            </a:r>
            <a:br>
              <a:rPr lang="en-US" dirty="0" smtClean="0"/>
            </a:br>
            <a:r>
              <a:rPr lang="en-US" dirty="0" smtClean="0"/>
              <a:t>Cell-cell communications</a:t>
            </a:r>
            <a:endParaRPr lang="en-US" dirty="0"/>
          </a:p>
        </p:txBody>
      </p:sp>
      <p:sp>
        <p:nvSpPr>
          <p:cNvPr id="3" name="Content Placeholder 2"/>
          <p:cNvSpPr>
            <a:spLocks noGrp="1"/>
          </p:cNvSpPr>
          <p:nvPr>
            <p:ph idx="1"/>
          </p:nvPr>
        </p:nvSpPr>
        <p:spPr/>
        <p:txBody>
          <a:bodyPr>
            <a:normAutofit/>
          </a:bodyPr>
          <a:lstStyle/>
          <a:p>
            <a:pPr marL="0" indent="0">
              <a:buNone/>
            </a:pPr>
            <a:r>
              <a:rPr lang="en-US" b="1" i="1" dirty="0" smtClean="0">
                <a:solidFill>
                  <a:srgbClr val="000000"/>
                </a:solidFill>
              </a:rPr>
              <a:t>Cell-cell communications:</a:t>
            </a:r>
            <a:r>
              <a:rPr lang="en-US" i="1" dirty="0" smtClean="0">
                <a:solidFill>
                  <a:srgbClr val="000000"/>
                </a:solidFill>
              </a:rPr>
              <a:t> </a:t>
            </a:r>
            <a:r>
              <a:rPr lang="en-US" b="1" i="1" dirty="0" smtClean="0">
                <a:solidFill>
                  <a:srgbClr val="000000"/>
                </a:solidFill>
              </a:rPr>
              <a:t>The function of the organism requires that cells pass information to one another to coordinate their activities. These communications processes include endocrine and neural signaling.</a:t>
            </a:r>
            <a:r>
              <a:rPr lang="en-US" i="1" dirty="0" smtClean="0">
                <a:solidFill>
                  <a:srgbClr val="000000"/>
                </a:solidFill>
              </a:rPr>
              <a:t>  </a:t>
            </a:r>
            <a:r>
              <a:rPr lang="en-US" dirty="0" smtClean="0">
                <a:solidFill>
                  <a:srgbClr val="000000"/>
                </a:solidFill>
              </a:rPr>
              <a:t>This concept describes the mechanism by which cells pass information to one another, thus making possible the coordinated activity of all of the cells of the body. </a:t>
            </a:r>
          </a:p>
          <a:p>
            <a:pPr marL="0" indent="0">
              <a:buNone/>
            </a:pPr>
            <a:endParaRPr lang="en-US" b="1" i="1" dirty="0" smtClean="0">
              <a:solidFill>
                <a:srgbClr val="000000"/>
              </a:solidFill>
            </a:endParaRPr>
          </a:p>
          <a:p>
            <a:pPr marL="0" indent="0">
              <a:buNone/>
            </a:pP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57825683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Cell-cell communication </a:t>
            </a:r>
            <a:r>
              <a:rPr lang="en-US" dirty="0" smtClean="0"/>
              <a:t>(1)</a:t>
            </a:r>
            <a:endParaRPr lang="en-US" dirty="0"/>
          </a:p>
        </p:txBody>
      </p:sp>
      <p:sp>
        <p:nvSpPr>
          <p:cNvPr id="3" name="Content Placeholder 2"/>
          <p:cNvSpPr>
            <a:spLocks noGrp="1"/>
          </p:cNvSpPr>
          <p:nvPr>
            <p:ph idx="1"/>
          </p:nvPr>
        </p:nvSpPr>
        <p:spPr/>
        <p:txBody>
          <a:bodyPr/>
          <a:lstStyle/>
          <a:p>
            <a:r>
              <a:rPr lang="en-US" dirty="0"/>
              <a:t>O</a:t>
            </a:r>
            <a:r>
              <a:rPr lang="en-US" dirty="0" smtClean="0"/>
              <a:t>ne </a:t>
            </a:r>
            <a:r>
              <a:rPr lang="en-US" dirty="0" smtClean="0"/>
              <a:t>cell produces a signal </a:t>
            </a:r>
            <a:r>
              <a:rPr lang="en-US" dirty="0" smtClean="0"/>
              <a:t>(electrical, messenger molecule) under </a:t>
            </a:r>
            <a:r>
              <a:rPr lang="en-US" dirty="0" smtClean="0"/>
              <a:t>certain conditions</a:t>
            </a:r>
            <a:r>
              <a:rPr lang="en-US" dirty="0" smtClean="0"/>
              <a:t>.</a:t>
            </a:r>
            <a:endParaRPr lang="en-US" dirty="0"/>
          </a:p>
          <a:p>
            <a:r>
              <a:rPr lang="en-US" dirty="0" smtClean="0"/>
              <a:t>That signal reaches another </a:t>
            </a:r>
            <a:r>
              <a:rPr lang="en-US" dirty="0" smtClean="0"/>
              <a:t>cell</a:t>
            </a:r>
            <a:r>
              <a:rPr lang="en-US" dirty="0"/>
              <a:t> </a:t>
            </a:r>
            <a:r>
              <a:rPr lang="en-US" dirty="0" smtClean="0"/>
              <a:t>and </a:t>
            </a:r>
            <a:r>
              <a:rPr lang="en-US" dirty="0" smtClean="0"/>
              <a:t>stimulates </a:t>
            </a:r>
            <a:r>
              <a:rPr lang="en-US" dirty="0" smtClean="0"/>
              <a:t>a </a:t>
            </a:r>
            <a:r>
              <a:rPr lang="en-US" dirty="0" smtClean="0"/>
              <a:t>response.  </a:t>
            </a:r>
            <a:r>
              <a:rPr lang="en-US" dirty="0"/>
              <a:t>T</a:t>
            </a:r>
            <a:r>
              <a:rPr lang="en-US" dirty="0" smtClean="0"/>
              <a:t>hat response is an alteration of </a:t>
            </a:r>
            <a:r>
              <a:rPr lang="en-US" dirty="0" smtClean="0"/>
              <a:t>the function of the second cell.</a:t>
            </a: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2112848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What is a core concept?</a:t>
            </a:r>
            <a:endParaRPr lang="en-US" dirty="0"/>
          </a:p>
        </p:txBody>
      </p:sp>
      <p:pic>
        <p:nvPicPr>
          <p:cNvPr id="4" name="Content Placeholder 3" descr="MSU logo.png"/>
          <p:cNvPicPr>
            <a:picLocks noChangeAspect="1"/>
          </p:cNvPicPr>
          <p:nvPr/>
        </p:nvPicPr>
        <p:blipFill rotWithShape="1">
          <a:blip r:embed="rId3">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4"/>
          <a:stretch>
            <a:fillRect/>
          </a:stretch>
        </p:blipFill>
        <p:spPr>
          <a:xfrm>
            <a:off x="457200" y="6221345"/>
            <a:ext cx="1806646" cy="404743"/>
          </a:xfrm>
          <a:prstGeom prst="rect">
            <a:avLst/>
          </a:prstGeom>
        </p:spPr>
      </p:pic>
      <p:sp>
        <p:nvSpPr>
          <p:cNvPr id="6" name="Content Placeholder 2"/>
          <p:cNvSpPr>
            <a:spLocks noGrp="1"/>
          </p:cNvSpPr>
          <p:nvPr>
            <p:ph idx="1"/>
          </p:nvPr>
        </p:nvSpPr>
        <p:spPr/>
        <p:txBody>
          <a:bodyPr>
            <a:normAutofit fontScale="92500" lnSpcReduction="10000"/>
          </a:bodyPr>
          <a:lstStyle/>
          <a:p>
            <a:pPr marL="0" indent="0">
              <a:buNone/>
            </a:pPr>
            <a:r>
              <a:rPr lang="en-US" sz="3500" dirty="0" smtClean="0">
                <a:solidFill>
                  <a:srgbClr val="000000"/>
                </a:solidFill>
              </a:rPr>
              <a:t>[A core concept is an idea that is] “</a:t>
            </a:r>
            <a:r>
              <a:rPr lang="en-US" sz="3500" dirty="0">
                <a:solidFill>
                  <a:srgbClr val="000000"/>
                </a:solidFill>
              </a:rPr>
              <a:t>well tested, validated, and absolutely central to the discipline.  Each integrates many different findings and has exceptionally broad explanatory scope.  Each is the source of coherence for many key concepts, principles, and even other theories in the discipline.” </a:t>
            </a:r>
          </a:p>
          <a:p>
            <a:pPr marL="0" indent="0">
              <a:buNone/>
            </a:pPr>
            <a:r>
              <a:rPr lang="en-US" sz="2600" dirty="0" smtClean="0">
                <a:solidFill>
                  <a:srgbClr val="000000"/>
                </a:solidFill>
              </a:rPr>
              <a:t>	</a:t>
            </a:r>
            <a:r>
              <a:rPr lang="en-US" sz="2400" dirty="0" err="1" smtClean="0">
                <a:solidFill>
                  <a:srgbClr val="000000"/>
                </a:solidFill>
              </a:rPr>
              <a:t>Duschl</a:t>
            </a:r>
            <a:r>
              <a:rPr lang="en-US" sz="2400" dirty="0" smtClean="0">
                <a:solidFill>
                  <a:srgbClr val="000000"/>
                </a:solidFill>
              </a:rPr>
              <a:t> </a:t>
            </a:r>
            <a:r>
              <a:rPr lang="en-US" sz="2400" dirty="0">
                <a:solidFill>
                  <a:srgbClr val="000000"/>
                </a:solidFill>
              </a:rPr>
              <a:t>RA, </a:t>
            </a:r>
            <a:r>
              <a:rPr lang="en-US" sz="2400" dirty="0" err="1">
                <a:solidFill>
                  <a:srgbClr val="000000"/>
                </a:solidFill>
              </a:rPr>
              <a:t>Schweingruber</a:t>
            </a:r>
            <a:r>
              <a:rPr lang="en-US" sz="2400" dirty="0">
                <a:solidFill>
                  <a:srgbClr val="000000"/>
                </a:solidFill>
              </a:rPr>
              <a:t> HA, </a:t>
            </a:r>
            <a:r>
              <a:rPr lang="en-US" sz="2400" dirty="0" err="1">
                <a:solidFill>
                  <a:srgbClr val="000000"/>
                </a:solidFill>
              </a:rPr>
              <a:t>Shouse</a:t>
            </a:r>
            <a:r>
              <a:rPr lang="en-US" sz="2400" dirty="0">
                <a:solidFill>
                  <a:srgbClr val="000000"/>
                </a:solidFill>
              </a:rPr>
              <a:t> AW (</a:t>
            </a:r>
            <a:r>
              <a:rPr lang="en-US" sz="2400" dirty="0" err="1">
                <a:solidFill>
                  <a:srgbClr val="000000"/>
                </a:solidFill>
              </a:rPr>
              <a:t>eds</a:t>
            </a:r>
            <a:r>
              <a:rPr lang="en-US" sz="2400" dirty="0">
                <a:solidFill>
                  <a:srgbClr val="000000"/>
                </a:solidFill>
              </a:rPr>
              <a:t>).  Taking </a:t>
            </a:r>
            <a:r>
              <a:rPr lang="en-US" sz="2400" dirty="0" smtClean="0">
                <a:solidFill>
                  <a:srgbClr val="000000"/>
                </a:solidFill>
              </a:rPr>
              <a:t>science </a:t>
            </a:r>
            <a:r>
              <a:rPr lang="en-US" sz="2400" dirty="0">
                <a:solidFill>
                  <a:srgbClr val="000000"/>
                </a:solidFill>
              </a:rPr>
              <a:t>to </a:t>
            </a:r>
            <a:r>
              <a:rPr lang="en-US" sz="2400" dirty="0" smtClean="0">
                <a:solidFill>
                  <a:srgbClr val="000000"/>
                </a:solidFill>
              </a:rPr>
              <a:t>	school</a:t>
            </a:r>
            <a:r>
              <a:rPr lang="en-US" sz="2400" dirty="0">
                <a:solidFill>
                  <a:srgbClr val="000000"/>
                </a:solidFill>
              </a:rPr>
              <a:t>: Learning and teaching science in </a:t>
            </a:r>
            <a:r>
              <a:rPr lang="en-US" sz="2400" dirty="0" smtClean="0">
                <a:solidFill>
                  <a:srgbClr val="000000"/>
                </a:solidFill>
              </a:rPr>
              <a:t>grades K</a:t>
            </a:r>
            <a:r>
              <a:rPr lang="en-US" sz="2400" dirty="0">
                <a:solidFill>
                  <a:srgbClr val="000000"/>
                </a:solidFill>
              </a:rPr>
              <a:t>-8.  National </a:t>
            </a:r>
            <a:r>
              <a:rPr lang="en-US" sz="2400" dirty="0" smtClean="0">
                <a:solidFill>
                  <a:srgbClr val="000000"/>
                </a:solidFill>
              </a:rPr>
              <a:t>	Academies </a:t>
            </a:r>
            <a:r>
              <a:rPr lang="en-US" sz="2400" dirty="0">
                <a:solidFill>
                  <a:srgbClr val="000000"/>
                </a:solidFill>
              </a:rPr>
              <a:t>Press, Washington </a:t>
            </a:r>
            <a:r>
              <a:rPr lang="en-US" sz="2400" dirty="0" smtClean="0">
                <a:solidFill>
                  <a:srgbClr val="000000"/>
                </a:solidFill>
              </a:rPr>
              <a:t>DC</a:t>
            </a:r>
            <a:r>
              <a:rPr lang="en-US" sz="2400" dirty="0" smtClean="0">
                <a:solidFill>
                  <a:srgbClr val="000000"/>
                </a:solidFill>
                <a:effectLst/>
              </a:rPr>
              <a:t> </a:t>
            </a:r>
            <a:endParaRPr lang="en-US" sz="2400" dirty="0">
              <a:solidFill>
                <a:srgbClr val="000000"/>
              </a:solidFill>
            </a:endParaRPr>
          </a:p>
        </p:txBody>
      </p:sp>
    </p:spTree>
    <p:extLst>
      <p:ext uri="{BB962C8B-B14F-4D97-AF65-F5344CB8AC3E}">
        <p14:creationId xmlns:p14="http://schemas.microsoft.com/office/powerpoint/2010/main" val="305873700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Cell-cell communication </a:t>
            </a:r>
            <a:r>
              <a:rPr lang="en-US" dirty="0" smtClean="0"/>
              <a:t>(2)</a:t>
            </a:r>
            <a:endParaRPr lang="en-US" dirty="0"/>
          </a:p>
        </p:txBody>
      </p:sp>
      <p:sp>
        <p:nvSpPr>
          <p:cNvPr id="3" name="Content Placeholder 2"/>
          <p:cNvSpPr>
            <a:spLocks noGrp="1"/>
          </p:cNvSpPr>
          <p:nvPr>
            <p:ph idx="1"/>
          </p:nvPr>
        </p:nvSpPr>
        <p:spPr/>
        <p:txBody>
          <a:bodyPr>
            <a:normAutofit lnSpcReduction="10000"/>
          </a:bodyPr>
          <a:lstStyle/>
          <a:p>
            <a:r>
              <a:rPr lang="en-US" dirty="0" smtClean="0"/>
              <a:t>Synaptic and neuromuscular transmission</a:t>
            </a:r>
          </a:p>
          <a:p>
            <a:r>
              <a:rPr lang="en-US" dirty="0"/>
              <a:t>Central nervous </a:t>
            </a:r>
            <a:r>
              <a:rPr lang="en-US" dirty="0" smtClean="0"/>
              <a:t>system</a:t>
            </a:r>
          </a:p>
          <a:p>
            <a:r>
              <a:rPr lang="en-US" dirty="0" smtClean="0"/>
              <a:t>Action of the ANS on the heart</a:t>
            </a:r>
          </a:p>
          <a:p>
            <a:r>
              <a:rPr lang="en-US" dirty="0" smtClean="0"/>
              <a:t>GI </a:t>
            </a:r>
            <a:r>
              <a:rPr lang="en-US" dirty="0" smtClean="0"/>
              <a:t>system</a:t>
            </a:r>
          </a:p>
          <a:p>
            <a:r>
              <a:rPr lang="en-US" dirty="0" smtClean="0"/>
              <a:t>Control of respiratory muscles</a:t>
            </a:r>
            <a:endParaRPr lang="en-US" dirty="0" smtClean="0"/>
          </a:p>
          <a:p>
            <a:r>
              <a:rPr lang="en-US" dirty="0" smtClean="0"/>
              <a:t>Endocrine system</a:t>
            </a:r>
          </a:p>
          <a:p>
            <a:pPr marL="0" indent="0">
              <a:buNone/>
            </a:pPr>
            <a:r>
              <a:rPr lang="en-US" dirty="0" smtClean="0"/>
              <a:t>Signals in all of these systems can be either electrical or chemical.</a:t>
            </a: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249274929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Cell-cell communication (3)</a:t>
            </a:r>
            <a:endParaRPr lang="en-US" dirty="0"/>
          </a:p>
        </p:txBody>
      </p:sp>
      <p:sp>
        <p:nvSpPr>
          <p:cNvPr id="3" name="Content Placeholder 2"/>
          <p:cNvSpPr>
            <a:spLocks noGrp="1"/>
          </p:cNvSpPr>
          <p:nvPr>
            <p:ph idx="1"/>
          </p:nvPr>
        </p:nvSpPr>
        <p:spPr/>
        <p:txBody>
          <a:bodyPr/>
          <a:lstStyle/>
          <a:p>
            <a:r>
              <a:rPr lang="en-US" dirty="0" smtClean="0"/>
              <a:t>The commonality of these mechanisms is usually obscured by differences in terminology, differences in visual representations, and by the differences in tissues and organs that are being described.</a:t>
            </a:r>
          </a:p>
          <a:p>
            <a:r>
              <a:rPr lang="en-US" b="1" dirty="0" smtClean="0"/>
              <a:t>However, if students understand the core concept of </a:t>
            </a:r>
            <a:r>
              <a:rPr lang="en-US" b="1" i="1" dirty="0" smtClean="0"/>
              <a:t>cell-cell communications </a:t>
            </a:r>
            <a:r>
              <a:rPr lang="en-US" b="1" dirty="0" smtClean="0"/>
              <a:t>they are more likely to see the similarities</a:t>
            </a:r>
            <a:r>
              <a:rPr lang="en-US" dirty="0" smtClean="0"/>
              <a:t>.</a:t>
            </a: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246583804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promote transfer (1)</a:t>
            </a:r>
            <a:endParaRPr lang="en-US" dirty="0"/>
          </a:p>
        </p:txBody>
      </p:sp>
      <p:sp>
        <p:nvSpPr>
          <p:cNvPr id="3" name="Content Placeholder 2"/>
          <p:cNvSpPr>
            <a:spLocks noGrp="1"/>
          </p:cNvSpPr>
          <p:nvPr>
            <p:ph idx="1"/>
          </p:nvPr>
        </p:nvSpPr>
        <p:spPr/>
        <p:txBody>
          <a:bodyPr>
            <a:normAutofit/>
          </a:bodyPr>
          <a:lstStyle/>
          <a:p>
            <a:r>
              <a:rPr lang="en-US" dirty="0" smtClean="0"/>
              <a:t>Successful transfer requires the recognition that situation (mechanism) 1 is fundamentally the same as situation (mechanism) 2.</a:t>
            </a:r>
            <a:endParaRPr lang="en-US" dirty="0"/>
          </a:p>
          <a:p>
            <a:r>
              <a:rPr lang="en-US" dirty="0" smtClean="0"/>
              <a:t>In the physiology classroom, transfer can be increased if students</a:t>
            </a:r>
            <a:r>
              <a:rPr lang="en-US" dirty="0"/>
              <a:t> </a:t>
            </a:r>
            <a:r>
              <a:rPr lang="en-US" dirty="0" smtClean="0"/>
              <a:t>recognize the </a:t>
            </a:r>
            <a:r>
              <a:rPr lang="en-US" b="1" dirty="0" smtClean="0"/>
              <a:t>core concepts</a:t>
            </a:r>
            <a:r>
              <a:rPr lang="en-US" dirty="0" smtClean="0"/>
              <a:t>, and can use them wherever they are applicable.</a:t>
            </a:r>
            <a:endParaRPr lang="en-US" dirty="0"/>
          </a:p>
        </p:txBody>
      </p:sp>
      <p:pic>
        <p:nvPicPr>
          <p:cNvPr id="4" name="Content Placeholder 3" descr="MSU logo.png"/>
          <p:cNvPicPr>
            <a:picLocks noChangeAspect="1"/>
          </p:cNvPicPr>
          <p:nvPr/>
        </p:nvPicPr>
        <p:blipFill rotWithShape="1">
          <a:blip r:embed="rId3">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4"/>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238831548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promote transfer (2)</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So, how do you help your students acquire this ability?</a:t>
            </a:r>
          </a:p>
          <a:p>
            <a:pPr marL="0" indent="0">
              <a:buNone/>
            </a:pP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129433139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promote transfer (2)</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So, how do you help your students acquire this ability?</a:t>
            </a:r>
          </a:p>
          <a:p>
            <a:pPr marL="514350" indent="-514350">
              <a:buAutoNum type="arabicParenBoth"/>
            </a:pPr>
            <a:r>
              <a:rPr lang="en-US" dirty="0" smtClean="0"/>
              <a:t>Demonstrate it for your students.</a:t>
            </a:r>
          </a:p>
          <a:p>
            <a:pPr marL="0" indent="0">
              <a:buNone/>
            </a:pP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225989632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promote transfer (2)</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So, how do you help your students acquire this ability?</a:t>
            </a:r>
          </a:p>
          <a:p>
            <a:pPr marL="0" indent="0">
              <a:buNone/>
            </a:pPr>
            <a:r>
              <a:rPr lang="en-US" dirty="0" smtClean="0"/>
              <a:t>(1) Demonstrate it for your students.</a:t>
            </a:r>
          </a:p>
          <a:p>
            <a:pPr marL="0" indent="0">
              <a:buNone/>
            </a:pPr>
            <a:r>
              <a:rPr lang="en-US" dirty="0" smtClean="0"/>
              <a:t>The transferability of a concept to a wide variety of systems will not be obvious to your students.  Thus, you must show them how a particular core concept can be used to help understand seemingly different phenomena.</a:t>
            </a:r>
            <a:endParaRPr lang="en-US" dirty="0"/>
          </a:p>
          <a:p>
            <a:pPr marL="0" indent="0">
              <a:buNone/>
            </a:pP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328654005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promote transfer (2)</a:t>
            </a:r>
            <a:endParaRPr lang="en-US" dirty="0"/>
          </a:p>
        </p:txBody>
      </p:sp>
      <p:sp>
        <p:nvSpPr>
          <p:cNvPr id="3" name="Content Placeholder 2"/>
          <p:cNvSpPr>
            <a:spLocks noGrp="1"/>
          </p:cNvSpPr>
          <p:nvPr>
            <p:ph idx="1"/>
          </p:nvPr>
        </p:nvSpPr>
        <p:spPr>
          <a:xfrm>
            <a:off x="457199" y="1600200"/>
            <a:ext cx="8333409" cy="4525963"/>
          </a:xfrm>
        </p:spPr>
        <p:txBody>
          <a:bodyPr>
            <a:normAutofit/>
          </a:bodyPr>
          <a:lstStyle/>
          <a:p>
            <a:pPr marL="0" indent="0">
              <a:buNone/>
            </a:pPr>
            <a:r>
              <a:rPr lang="en-US" dirty="0" smtClean="0"/>
              <a:t>So, how do you help your students acquire this ability?</a:t>
            </a:r>
          </a:p>
          <a:p>
            <a:pPr marL="0" indent="0">
              <a:buNone/>
            </a:pPr>
            <a:r>
              <a:rPr lang="en-US" dirty="0" smtClean="0"/>
              <a:t>(1) Demonstrate it for your students.</a:t>
            </a:r>
            <a:endParaRPr lang="en-US" dirty="0"/>
          </a:p>
          <a:p>
            <a:pPr marL="0" indent="0">
              <a:buNone/>
            </a:pPr>
            <a:r>
              <a:rPr lang="en-US" dirty="0" smtClean="0"/>
              <a:t>(2) Have them practice it as the course proceeds.</a:t>
            </a: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63411572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promote transfer (2)</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So, how do you help your students acquire this ability?</a:t>
            </a:r>
          </a:p>
          <a:p>
            <a:pPr marL="514350" indent="-514350">
              <a:buAutoNum type="arabicParenBoth"/>
            </a:pPr>
            <a:r>
              <a:rPr lang="en-US" dirty="0" smtClean="0"/>
              <a:t>Demonstrate it for your students.</a:t>
            </a:r>
            <a:endParaRPr lang="en-US" dirty="0"/>
          </a:p>
          <a:p>
            <a:pPr marL="514350" indent="-514350">
              <a:buAutoNum type="arabicParenBoth"/>
            </a:pPr>
            <a:r>
              <a:rPr lang="en-US" dirty="0" smtClean="0"/>
              <a:t>Have them practice it as the course proceeds.</a:t>
            </a:r>
          </a:p>
          <a:p>
            <a:pPr marL="0" indent="0">
              <a:buNone/>
            </a:pPr>
            <a:r>
              <a:rPr lang="en-US" dirty="0" smtClean="0"/>
              <a:t>If they are to develop the skill of recognizing where a core concept applies, you have to provide them with multiple opportunities to practice this skill.</a:t>
            </a: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43993154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promote transfer (2)</a:t>
            </a:r>
            <a:endParaRPr lang="en-US" dirty="0"/>
          </a:p>
        </p:txBody>
      </p:sp>
      <p:sp>
        <p:nvSpPr>
          <p:cNvPr id="3" name="Content Placeholder 2"/>
          <p:cNvSpPr>
            <a:spLocks noGrp="1"/>
          </p:cNvSpPr>
          <p:nvPr>
            <p:ph idx="1"/>
          </p:nvPr>
        </p:nvSpPr>
        <p:spPr>
          <a:xfrm>
            <a:off x="457200" y="1600200"/>
            <a:ext cx="8344452" cy="4525963"/>
          </a:xfrm>
        </p:spPr>
        <p:txBody>
          <a:bodyPr>
            <a:normAutofit/>
          </a:bodyPr>
          <a:lstStyle/>
          <a:p>
            <a:pPr marL="0" indent="0">
              <a:buNone/>
            </a:pPr>
            <a:r>
              <a:rPr lang="en-US" dirty="0" smtClean="0"/>
              <a:t>So, how do you help your students acquire this ability?</a:t>
            </a:r>
          </a:p>
          <a:p>
            <a:pPr marL="0" indent="0">
              <a:buNone/>
            </a:pPr>
            <a:r>
              <a:rPr lang="en-US" dirty="0" smtClean="0"/>
              <a:t>(1) Demonstrate it for your students.</a:t>
            </a:r>
            <a:endParaRPr lang="en-US" dirty="0"/>
          </a:p>
          <a:p>
            <a:pPr marL="0" indent="0">
              <a:buNone/>
            </a:pPr>
            <a:r>
              <a:rPr lang="en-US" dirty="0" smtClean="0"/>
              <a:t>(2) Have them practice it as the course proceeds.</a:t>
            </a:r>
            <a:endParaRPr lang="en-US" dirty="0"/>
          </a:p>
          <a:p>
            <a:pPr marL="0" indent="0">
              <a:buNone/>
            </a:pPr>
            <a:r>
              <a:rPr lang="en-US" dirty="0" smtClean="0"/>
              <a:t>(3) Require them to do it.</a:t>
            </a: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105766787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promote transfer (2)</a:t>
            </a:r>
            <a:endParaRPr lang="en-US" dirty="0"/>
          </a:p>
        </p:txBody>
      </p:sp>
      <p:sp>
        <p:nvSpPr>
          <p:cNvPr id="3" name="Content Placeholder 2"/>
          <p:cNvSpPr>
            <a:spLocks noGrp="1"/>
          </p:cNvSpPr>
          <p:nvPr>
            <p:ph idx="1"/>
          </p:nvPr>
        </p:nvSpPr>
        <p:spPr>
          <a:xfrm>
            <a:off x="457199" y="1600200"/>
            <a:ext cx="8443844" cy="4525963"/>
          </a:xfrm>
        </p:spPr>
        <p:txBody>
          <a:bodyPr>
            <a:normAutofit/>
          </a:bodyPr>
          <a:lstStyle/>
          <a:p>
            <a:pPr marL="0" indent="0">
              <a:buNone/>
            </a:pPr>
            <a:r>
              <a:rPr lang="en-US" dirty="0" smtClean="0"/>
              <a:t>So, how do you help your students acquire this ability?</a:t>
            </a:r>
          </a:p>
          <a:p>
            <a:pPr marL="0" indent="0">
              <a:buNone/>
            </a:pPr>
            <a:r>
              <a:rPr lang="en-US" dirty="0" smtClean="0"/>
              <a:t>(1) Demonstrate it for your students.</a:t>
            </a:r>
            <a:endParaRPr lang="en-US" dirty="0"/>
          </a:p>
          <a:p>
            <a:pPr marL="0" indent="0">
              <a:buNone/>
            </a:pPr>
            <a:r>
              <a:rPr lang="en-US" dirty="0" smtClean="0"/>
              <a:t>(2) Have them practice it as the course proceeds.</a:t>
            </a:r>
            <a:endParaRPr lang="en-US" dirty="0"/>
          </a:p>
          <a:p>
            <a:pPr marL="0" indent="0">
              <a:buNone/>
            </a:pPr>
            <a:r>
              <a:rPr lang="en-US" dirty="0" smtClean="0"/>
              <a:t>(3) Require them to do it.</a:t>
            </a:r>
          </a:p>
          <a:p>
            <a:pPr marL="0" indent="0">
              <a:buNone/>
            </a:pPr>
            <a:r>
              <a:rPr lang="en-US" dirty="0" smtClean="0"/>
              <a:t>It must be part of your learning objectives and you must test them on their ability to do it.</a:t>
            </a: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39440890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me personally</a:t>
            </a:r>
            <a:endParaRPr lang="en-US" dirty="0"/>
          </a:p>
        </p:txBody>
      </p:sp>
      <p:sp>
        <p:nvSpPr>
          <p:cNvPr id="3" name="Content Placeholder 2"/>
          <p:cNvSpPr>
            <a:spLocks noGrp="1"/>
          </p:cNvSpPr>
          <p:nvPr>
            <p:ph idx="1"/>
          </p:nvPr>
        </p:nvSpPr>
        <p:spPr/>
        <p:txBody>
          <a:bodyPr/>
          <a:lstStyle/>
          <a:p>
            <a:pPr marL="0" indent="0">
              <a:buNone/>
            </a:pPr>
            <a:r>
              <a:rPr lang="en-US" sz="4400" dirty="0">
                <a:solidFill>
                  <a:srgbClr val="000000"/>
                </a:solidFill>
              </a:rPr>
              <a:t>a core concept is what I want my students to remember in five years even if they remember none of the details!</a:t>
            </a:r>
          </a:p>
          <a:p>
            <a:pPr marL="0" indent="0">
              <a:buNone/>
            </a:pP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247784274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promote transfer (2)</a:t>
            </a:r>
            <a:endParaRPr lang="en-US" dirty="0"/>
          </a:p>
        </p:txBody>
      </p:sp>
      <p:sp>
        <p:nvSpPr>
          <p:cNvPr id="3" name="Content Placeholder 2"/>
          <p:cNvSpPr>
            <a:spLocks noGrp="1"/>
          </p:cNvSpPr>
          <p:nvPr>
            <p:ph idx="1"/>
          </p:nvPr>
        </p:nvSpPr>
        <p:spPr>
          <a:xfrm>
            <a:off x="457200" y="1600200"/>
            <a:ext cx="8344452" cy="4525963"/>
          </a:xfrm>
        </p:spPr>
        <p:txBody>
          <a:bodyPr>
            <a:normAutofit/>
          </a:bodyPr>
          <a:lstStyle/>
          <a:p>
            <a:pPr marL="0" indent="0">
              <a:buNone/>
            </a:pPr>
            <a:r>
              <a:rPr lang="en-US" dirty="0" smtClean="0"/>
              <a:t>So, how do you help your students acquire this ability?</a:t>
            </a:r>
          </a:p>
          <a:p>
            <a:pPr marL="0" indent="0">
              <a:buNone/>
            </a:pPr>
            <a:r>
              <a:rPr lang="en-US" dirty="0" smtClean="0"/>
              <a:t>(1) </a:t>
            </a:r>
            <a:r>
              <a:rPr lang="en-US" b="1" dirty="0" smtClean="0"/>
              <a:t>Demonstrate</a:t>
            </a:r>
            <a:r>
              <a:rPr lang="en-US" dirty="0" smtClean="0"/>
              <a:t> it for your students.</a:t>
            </a:r>
            <a:endParaRPr lang="en-US" dirty="0"/>
          </a:p>
          <a:p>
            <a:pPr marL="0" indent="0">
              <a:buNone/>
            </a:pPr>
            <a:r>
              <a:rPr lang="en-US" dirty="0" smtClean="0"/>
              <a:t>(2) Have them </a:t>
            </a:r>
            <a:r>
              <a:rPr lang="en-US" b="1" dirty="0" smtClean="0"/>
              <a:t>practice</a:t>
            </a:r>
            <a:r>
              <a:rPr lang="en-US" dirty="0" smtClean="0"/>
              <a:t> it as the course proceeds.</a:t>
            </a:r>
            <a:endParaRPr lang="en-US" dirty="0"/>
          </a:p>
          <a:p>
            <a:pPr marL="0" indent="0">
              <a:buNone/>
            </a:pPr>
            <a:r>
              <a:rPr lang="en-US" dirty="0" smtClean="0"/>
              <a:t>(3) </a:t>
            </a:r>
            <a:r>
              <a:rPr lang="en-US" b="1" dirty="0" smtClean="0"/>
              <a:t>Require</a:t>
            </a:r>
            <a:r>
              <a:rPr lang="en-US" dirty="0" smtClean="0"/>
              <a:t> them to do it.</a:t>
            </a: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258174624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promote transfer (3)</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For the preceding “prescription” to work the following conditions must be present in your course</a:t>
            </a:r>
            <a:r>
              <a:rPr lang="en-US" dirty="0" smtClean="0"/>
              <a:t>:</a:t>
            </a:r>
            <a:endParaRPr lang="en-US" dirty="0" smtClean="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224001403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promote transfer (3)</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For the preceding “prescription” to work the following conditions must be present in your course:</a:t>
            </a:r>
          </a:p>
          <a:p>
            <a:pPr marL="0" indent="0">
              <a:buNone/>
            </a:pPr>
            <a:r>
              <a:rPr lang="en-US" dirty="0" smtClean="0"/>
              <a:t>(1)  The issue must be explicitly addressed</a:t>
            </a: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189973575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promote transfer (3)</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For the preceding “prescription” to work the following conditions must be present in your course:</a:t>
            </a:r>
          </a:p>
          <a:p>
            <a:pPr marL="514350" indent="-514350">
              <a:buAutoNum type="arabicParenBoth"/>
            </a:pPr>
            <a:r>
              <a:rPr lang="en-US" dirty="0" smtClean="0"/>
              <a:t>The issue must be explicitly addressed</a:t>
            </a:r>
          </a:p>
          <a:p>
            <a:pPr marL="0" indent="0">
              <a:buNone/>
            </a:pPr>
            <a:r>
              <a:rPr lang="en-US" dirty="0" smtClean="0"/>
              <a:t>We all have a tendency to assume that people, our students, understand what we understand.  But this is NOT necessarily true and we therefore have to explicitly have a conversation about core concepts</a:t>
            </a: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260683662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promote transfer (3)</a:t>
            </a:r>
            <a:endParaRPr lang="en-US" dirty="0"/>
          </a:p>
        </p:txBody>
      </p:sp>
      <p:sp>
        <p:nvSpPr>
          <p:cNvPr id="3" name="Content Placeholder 2"/>
          <p:cNvSpPr>
            <a:spLocks noGrp="1"/>
          </p:cNvSpPr>
          <p:nvPr>
            <p:ph idx="1"/>
          </p:nvPr>
        </p:nvSpPr>
        <p:spPr>
          <a:xfrm>
            <a:off x="472661" y="1600200"/>
            <a:ext cx="8229600" cy="4525963"/>
          </a:xfrm>
        </p:spPr>
        <p:txBody>
          <a:bodyPr>
            <a:normAutofit/>
          </a:bodyPr>
          <a:lstStyle/>
          <a:p>
            <a:pPr marL="0" indent="0">
              <a:buNone/>
            </a:pPr>
            <a:r>
              <a:rPr lang="en-US" dirty="0" smtClean="0"/>
              <a:t>For the preceding “prescription” to work the following conditions must be present in your course:</a:t>
            </a:r>
          </a:p>
          <a:p>
            <a:pPr marL="0" indent="0">
              <a:buNone/>
            </a:pPr>
            <a:r>
              <a:rPr lang="en-US" dirty="0" smtClean="0"/>
              <a:t>(1)  The issue must be explicitly addressed</a:t>
            </a:r>
            <a:endParaRPr lang="en-US" dirty="0"/>
          </a:p>
          <a:p>
            <a:pPr marL="514350" indent="-514350">
              <a:buAutoNum type="arabicParenBoth" startAt="2"/>
            </a:pPr>
            <a:r>
              <a:rPr lang="en-US" dirty="0" smtClean="0"/>
              <a:t> Repetition is required</a:t>
            </a:r>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329604359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promote transfer (3)</a:t>
            </a:r>
            <a:endParaRPr lang="en-US" dirty="0"/>
          </a:p>
        </p:txBody>
      </p:sp>
      <p:sp>
        <p:nvSpPr>
          <p:cNvPr id="3" name="Content Placeholder 2"/>
          <p:cNvSpPr>
            <a:spLocks noGrp="1"/>
          </p:cNvSpPr>
          <p:nvPr>
            <p:ph idx="1"/>
          </p:nvPr>
        </p:nvSpPr>
        <p:spPr>
          <a:xfrm>
            <a:off x="472661" y="1600200"/>
            <a:ext cx="8229600" cy="4525963"/>
          </a:xfrm>
        </p:spPr>
        <p:txBody>
          <a:bodyPr>
            <a:normAutofit/>
          </a:bodyPr>
          <a:lstStyle/>
          <a:p>
            <a:pPr marL="0" indent="0">
              <a:buNone/>
            </a:pPr>
            <a:r>
              <a:rPr lang="en-US" dirty="0" smtClean="0"/>
              <a:t>For the preceding “prescription” to work the following conditions must be present in your course:</a:t>
            </a:r>
          </a:p>
          <a:p>
            <a:pPr marL="0" indent="0">
              <a:buNone/>
            </a:pPr>
            <a:r>
              <a:rPr lang="en-US" dirty="0" smtClean="0"/>
              <a:t>(1)  The issue must be explicitly addressed</a:t>
            </a:r>
            <a:endParaRPr lang="en-US" dirty="0"/>
          </a:p>
          <a:p>
            <a:pPr marL="514350" indent="-514350">
              <a:buAutoNum type="arabicParenBoth" startAt="2"/>
            </a:pPr>
            <a:r>
              <a:rPr lang="en-US" dirty="0" smtClean="0"/>
              <a:t> Repetition is required</a:t>
            </a:r>
          </a:p>
          <a:p>
            <a:pPr marL="0" indent="0">
              <a:buNone/>
            </a:pPr>
            <a:r>
              <a:rPr lang="en-US" dirty="0" smtClean="0"/>
              <a:t>It is not enough to assign the chapter on </a:t>
            </a:r>
            <a:r>
              <a:rPr lang="en-US" b="1" i="1" dirty="0" smtClean="0"/>
              <a:t>homeostasis</a:t>
            </a:r>
            <a:r>
              <a:rPr lang="en-US" dirty="0" smtClean="0"/>
              <a:t> at the front of the book.  You must use the core concept wherever it applies.</a:t>
            </a:r>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278825254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promote transfer (3)</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For this “prescription” to work the following conditions must be present in your course:</a:t>
            </a:r>
          </a:p>
          <a:p>
            <a:pPr marL="0" indent="0">
              <a:buNone/>
            </a:pPr>
            <a:r>
              <a:rPr lang="en-US" dirty="0" smtClean="0"/>
              <a:t>(1)  The issue must be explicitly addressed</a:t>
            </a:r>
            <a:endParaRPr lang="en-US" dirty="0"/>
          </a:p>
          <a:p>
            <a:pPr marL="514350" indent="-514350">
              <a:buAutoNum type="arabicParenBoth" startAt="2"/>
            </a:pPr>
            <a:r>
              <a:rPr lang="en-US" dirty="0" smtClean="0"/>
              <a:t> Repetition is required</a:t>
            </a:r>
          </a:p>
          <a:p>
            <a:pPr marL="514350" indent="-514350">
              <a:buAutoNum type="arabicParenBoth" startAt="3"/>
            </a:pPr>
            <a:r>
              <a:rPr lang="en-US" dirty="0" smtClean="0"/>
              <a:t>Consistency in all things is required</a:t>
            </a:r>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216061195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promote transfer (3)</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For this “prescription” to work the following conditions must be present in your course:</a:t>
            </a:r>
          </a:p>
          <a:p>
            <a:pPr marL="0" indent="0">
              <a:buNone/>
            </a:pPr>
            <a:r>
              <a:rPr lang="en-US" dirty="0" smtClean="0"/>
              <a:t>(1)  The issue must be explicitly addressed</a:t>
            </a:r>
            <a:endParaRPr lang="en-US" dirty="0"/>
          </a:p>
          <a:p>
            <a:pPr marL="514350" indent="-514350">
              <a:buAutoNum type="arabicParenBoth" startAt="2"/>
            </a:pPr>
            <a:r>
              <a:rPr lang="en-US" dirty="0" smtClean="0"/>
              <a:t> Repetition is required</a:t>
            </a:r>
          </a:p>
          <a:p>
            <a:pPr marL="514350" indent="-514350">
              <a:buAutoNum type="arabicParenBoth" startAt="3"/>
            </a:pPr>
            <a:r>
              <a:rPr lang="en-US" dirty="0" smtClean="0"/>
              <a:t>Consistency in all things is required</a:t>
            </a:r>
          </a:p>
          <a:p>
            <a:pPr marL="0" indent="0">
              <a:buNone/>
            </a:pPr>
            <a:r>
              <a:rPr lang="en-US" dirty="0"/>
              <a:t>Y</a:t>
            </a:r>
            <a:r>
              <a:rPr lang="en-US" dirty="0" smtClean="0"/>
              <a:t>ou should use the same terminology and visual representations whenever you talk about a particular core concept.</a:t>
            </a: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180649999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promote transfer (3)</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For this “prescription” to work the following conditions must be present in your course:</a:t>
            </a:r>
          </a:p>
          <a:p>
            <a:pPr marL="0" indent="0">
              <a:buNone/>
            </a:pPr>
            <a:r>
              <a:rPr lang="en-US" dirty="0" smtClean="0"/>
              <a:t>(1)  The issue must be </a:t>
            </a:r>
            <a:r>
              <a:rPr lang="en-US" b="1" i="1" dirty="0" smtClean="0"/>
              <a:t>explicit</a:t>
            </a:r>
            <a:r>
              <a:rPr lang="en-US" dirty="0" smtClean="0"/>
              <a:t>ly addressed</a:t>
            </a:r>
            <a:endParaRPr lang="en-US" dirty="0"/>
          </a:p>
          <a:p>
            <a:pPr marL="514350" indent="-514350">
              <a:buAutoNum type="arabicParenBoth" startAt="2"/>
            </a:pPr>
            <a:r>
              <a:rPr lang="en-US" dirty="0" smtClean="0"/>
              <a:t> </a:t>
            </a:r>
            <a:r>
              <a:rPr lang="en-US" b="1" i="1" dirty="0" smtClean="0"/>
              <a:t>Repetition</a:t>
            </a:r>
            <a:r>
              <a:rPr lang="en-US" dirty="0" smtClean="0"/>
              <a:t> is required</a:t>
            </a:r>
          </a:p>
          <a:p>
            <a:pPr marL="0" indent="0">
              <a:buNone/>
            </a:pPr>
            <a:r>
              <a:rPr lang="en-US" dirty="0" smtClean="0"/>
              <a:t>(3)  </a:t>
            </a:r>
            <a:r>
              <a:rPr lang="en-US" b="1" i="1" dirty="0" smtClean="0"/>
              <a:t>Consistency</a:t>
            </a:r>
            <a:r>
              <a:rPr lang="en-US" dirty="0" smtClean="0"/>
              <a:t> in all things is required</a:t>
            </a: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148905853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 much fuller description of how </a:t>
            </a:r>
            <a:r>
              <a:rPr lang="en-US" dirty="0" smtClean="0"/>
              <a:t>to </a:t>
            </a:r>
            <a:r>
              <a:rPr lang="en-US" dirty="0" err="1" smtClean="0"/>
              <a:t>implpement</a:t>
            </a:r>
            <a:r>
              <a:rPr lang="en-US" dirty="0" smtClean="0"/>
              <a:t> our prescription for facilitating transfer and using </a:t>
            </a:r>
            <a:r>
              <a:rPr lang="en-US" dirty="0" smtClean="0"/>
              <a:t>core concepts in teaching physiology can be found in our book</a:t>
            </a:r>
          </a:p>
          <a:p>
            <a:pPr marL="0" indent="0">
              <a:buNone/>
            </a:pPr>
            <a:endParaRPr lang="en-US" dirty="0"/>
          </a:p>
          <a:p>
            <a:pPr marL="0" indent="0" algn="ctr">
              <a:buNone/>
            </a:pPr>
            <a:r>
              <a:rPr lang="en-US" i="1" dirty="0" smtClean="0"/>
              <a:t>The Core Concepts of Physiology: </a:t>
            </a:r>
          </a:p>
          <a:p>
            <a:pPr marL="0" indent="0" algn="ctr">
              <a:buNone/>
            </a:pPr>
            <a:r>
              <a:rPr lang="en-US" i="1" dirty="0" smtClean="0"/>
              <a:t>A New Paradigm for Teaching Physiology</a:t>
            </a:r>
            <a:endParaRPr lang="en-US" i="1"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14131406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would you nominate as a core concept of physiology?</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275475632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pic>
        <p:nvPicPr>
          <p:cNvPr id="10" name="Content Placeholder 9" descr="book cover.pdf"/>
          <p:cNvPicPr>
            <a:picLocks noGrp="1"/>
          </p:cNvPicPr>
          <p:nvPr>
            <p:ph idx="1"/>
          </p:nvPr>
        </p:nvPicPr>
        <p:blipFill rotWithShape="1">
          <a:blip r:embed="rId4">
            <a:extLst>
              <a:ext uri="{28A0092B-C50C-407E-A947-70E740481C1C}">
                <a14:useLocalDpi xmlns:a14="http://schemas.microsoft.com/office/drawing/2010/main" val="0"/>
              </a:ext>
            </a:extLst>
          </a:blip>
          <a:srcRect l="4840" r="4523"/>
          <a:stretch/>
        </p:blipFill>
        <p:spPr>
          <a:xfrm>
            <a:off x="463935" y="528995"/>
            <a:ext cx="3787913" cy="5290930"/>
          </a:xfrm>
          <a:prstGeom prst="rect">
            <a:avLst/>
          </a:prstGeom>
        </p:spPr>
      </p:pic>
      <p:sp>
        <p:nvSpPr>
          <p:cNvPr id="3" name="TextBox 2"/>
          <p:cNvSpPr txBox="1"/>
          <p:nvPr/>
        </p:nvSpPr>
        <p:spPr>
          <a:xfrm>
            <a:off x="4704522" y="607391"/>
            <a:ext cx="3982278" cy="3046988"/>
          </a:xfrm>
          <a:prstGeom prst="rect">
            <a:avLst/>
          </a:prstGeom>
          <a:noFill/>
        </p:spPr>
        <p:txBody>
          <a:bodyPr wrap="square" rtlCol="0">
            <a:spAutoFit/>
          </a:bodyPr>
          <a:lstStyle/>
          <a:p>
            <a:r>
              <a:rPr lang="en-US" sz="2400" dirty="0" smtClean="0"/>
              <a:t>If you are a member of APS you can download it at no cost from the Springer website.  Otherwise it is available for purchase of either an electronic version or as an actual print on paper book.</a:t>
            </a:r>
          </a:p>
          <a:p>
            <a:endParaRPr lang="en-US" sz="2400" dirty="0"/>
          </a:p>
        </p:txBody>
      </p:sp>
    </p:spTree>
    <p:extLst>
      <p:ext uri="{BB962C8B-B14F-4D97-AF65-F5344CB8AC3E}">
        <p14:creationId xmlns:p14="http://schemas.microsoft.com/office/powerpoint/2010/main" val="50916272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pic>
        <p:nvPicPr>
          <p:cNvPr id="10" name="Content Placeholder 9" descr="book cover.pdf"/>
          <p:cNvPicPr>
            <a:picLocks noGrp="1"/>
          </p:cNvPicPr>
          <p:nvPr>
            <p:ph idx="1"/>
          </p:nvPr>
        </p:nvPicPr>
        <p:blipFill rotWithShape="1">
          <a:blip r:embed="rId4">
            <a:extLst>
              <a:ext uri="{28A0092B-C50C-407E-A947-70E740481C1C}">
                <a14:useLocalDpi xmlns:a14="http://schemas.microsoft.com/office/drawing/2010/main" val="0"/>
              </a:ext>
            </a:extLst>
          </a:blip>
          <a:srcRect l="4840" r="4523"/>
          <a:stretch/>
        </p:blipFill>
        <p:spPr>
          <a:xfrm>
            <a:off x="463935" y="528995"/>
            <a:ext cx="3787913" cy="5290930"/>
          </a:xfrm>
          <a:prstGeom prst="rect">
            <a:avLst/>
          </a:prstGeom>
        </p:spPr>
      </p:pic>
      <p:sp>
        <p:nvSpPr>
          <p:cNvPr id="3" name="TextBox 2"/>
          <p:cNvSpPr txBox="1"/>
          <p:nvPr/>
        </p:nvSpPr>
        <p:spPr>
          <a:xfrm>
            <a:off x="4704522" y="607391"/>
            <a:ext cx="3982278" cy="4154983"/>
          </a:xfrm>
          <a:prstGeom prst="rect">
            <a:avLst/>
          </a:prstGeom>
          <a:noFill/>
        </p:spPr>
        <p:txBody>
          <a:bodyPr wrap="square" rtlCol="0">
            <a:spAutoFit/>
          </a:bodyPr>
          <a:lstStyle/>
          <a:p>
            <a:r>
              <a:rPr lang="en-US" sz="2400" dirty="0" smtClean="0"/>
              <a:t>If you are a member of APS you can download it at no cost from the Springer website.  Otherwise it is available for purchase of either an electronic version or as an actual print on paper book.</a:t>
            </a:r>
          </a:p>
          <a:p>
            <a:endParaRPr lang="en-US" sz="2400" dirty="0"/>
          </a:p>
          <a:p>
            <a:r>
              <a:rPr lang="en-US" sz="2400" b="1" dirty="0" smtClean="0">
                <a:solidFill>
                  <a:srgbClr val="FF0000"/>
                </a:solidFill>
              </a:rPr>
              <a:t>We, the authors, get NO royalties for the sale of the book!</a:t>
            </a:r>
            <a:endParaRPr lang="en-US" sz="2400" b="1" dirty="0">
              <a:solidFill>
                <a:srgbClr val="FF0000"/>
              </a:solidFill>
            </a:endParaRPr>
          </a:p>
        </p:txBody>
      </p:sp>
    </p:spTree>
    <p:extLst>
      <p:ext uri="{BB962C8B-B14F-4D97-AF65-F5344CB8AC3E}">
        <p14:creationId xmlns:p14="http://schemas.microsoft.com/office/powerpoint/2010/main" val="392906990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smtClean="0"/>
              <a:t>We have published our </a:t>
            </a:r>
            <a:r>
              <a:rPr lang="en-US" b="1" dirty="0" smtClean="0"/>
              <a:t>core concepts</a:t>
            </a:r>
            <a:r>
              <a:rPr lang="en-US" dirty="0" smtClean="0"/>
              <a:t>.</a:t>
            </a:r>
          </a:p>
          <a:p>
            <a:r>
              <a:rPr lang="en-US" dirty="0" smtClean="0"/>
              <a:t>We have also validated and published </a:t>
            </a:r>
            <a:r>
              <a:rPr lang="en-US" b="1" dirty="0" smtClean="0"/>
              <a:t>conceptual frameworks </a:t>
            </a:r>
            <a:r>
              <a:rPr lang="en-US" dirty="0" smtClean="0"/>
              <a:t>for three of the core concepts.  </a:t>
            </a:r>
          </a:p>
          <a:p>
            <a:r>
              <a:rPr lang="en-US" dirty="0"/>
              <a:t>W</a:t>
            </a:r>
            <a:r>
              <a:rPr lang="en-US" dirty="0" smtClean="0"/>
              <a:t>e have published several papers describing the development of a </a:t>
            </a:r>
            <a:r>
              <a:rPr lang="en-US" b="1" dirty="0" smtClean="0"/>
              <a:t>concept inventory </a:t>
            </a:r>
            <a:r>
              <a:rPr lang="en-US" dirty="0" smtClean="0"/>
              <a:t>for homeostasis.</a:t>
            </a:r>
          </a:p>
          <a:p>
            <a:r>
              <a:rPr lang="en-US" dirty="0" smtClean="0"/>
              <a:t>You can find our papers at:</a:t>
            </a:r>
          </a:p>
          <a:p>
            <a:pPr marL="0" indent="0">
              <a:buNone/>
            </a:pPr>
            <a:r>
              <a:rPr lang="en-US" dirty="0" smtClean="0"/>
              <a:t>                    </a:t>
            </a:r>
            <a:r>
              <a:rPr lang="en-US" dirty="0" err="1" smtClean="0"/>
              <a:t>physiologyconcepts.org</a:t>
            </a: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377994315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There is obviously a great deal more work to be done in order to fully implement a core concepts approach to teaching physiology.</a:t>
            </a:r>
          </a:p>
          <a:p>
            <a:r>
              <a:rPr lang="en-US" dirty="0" smtClean="0"/>
              <a:t>We are presently working to validate our conceptual framework for </a:t>
            </a:r>
            <a:r>
              <a:rPr lang="en-US" b="1" i="1" dirty="0" smtClean="0"/>
              <a:t>cell membrane</a:t>
            </a:r>
            <a:r>
              <a:rPr lang="en-US" dirty="0" smtClean="0"/>
              <a:t>.</a:t>
            </a:r>
          </a:p>
          <a:p>
            <a:r>
              <a:rPr lang="en-US" dirty="0" smtClean="0"/>
              <a:t>If you be willing to help, go to </a:t>
            </a:r>
          </a:p>
          <a:p>
            <a:pPr marL="0" indent="0">
              <a:buNone/>
            </a:pPr>
            <a:r>
              <a:rPr lang="en-US" dirty="0" smtClean="0"/>
              <a:t>	</a:t>
            </a:r>
            <a:r>
              <a:rPr lang="en-US" dirty="0" err="1"/>
              <a:t>p</a:t>
            </a:r>
            <a:r>
              <a:rPr lang="en-US" dirty="0" err="1" smtClean="0"/>
              <a:t>hysiologyconcepts.org</a:t>
            </a: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408620269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If </a:t>
            </a:r>
            <a:r>
              <a:rPr lang="en-US" dirty="0" smtClean="0"/>
              <a:t>anyone has a possible interested in getting involved with this effort, get in touch.  I personally am willing to help in any way possible.</a:t>
            </a: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234931442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4000" b="1" dirty="0" smtClean="0">
                <a:solidFill>
                  <a:srgbClr val="FF0000"/>
                </a:solidFill>
              </a:rPr>
              <a:t>THANK YOU FOR YOUR ATTENTION!</a:t>
            </a:r>
          </a:p>
          <a:p>
            <a:pPr marL="0" indent="0">
              <a:buNone/>
            </a:pPr>
            <a:endParaRPr lang="en-US" sz="4000" dirty="0"/>
          </a:p>
          <a:p>
            <a:pPr marL="0" indent="0" algn="ctr">
              <a:buNone/>
            </a:pPr>
            <a:r>
              <a:rPr lang="en-US" sz="4000" b="1" dirty="0" smtClean="0">
                <a:solidFill>
                  <a:srgbClr val="FF0000"/>
                </a:solidFill>
              </a:rPr>
              <a:t>If there are any questions I think we have time for some answers.</a:t>
            </a:r>
          </a:p>
          <a:p>
            <a:endParaRPr lang="en-US" dirty="0"/>
          </a:p>
          <a:p>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Tree>
    <p:extLst>
      <p:ext uri="{BB962C8B-B14F-4D97-AF65-F5344CB8AC3E}">
        <p14:creationId xmlns:p14="http://schemas.microsoft.com/office/powerpoint/2010/main" val="119917375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9843" y="258432"/>
            <a:ext cx="8682051" cy="3450696"/>
          </a:xfrm>
        </p:spPr>
        <p:txBody>
          <a:bodyPr>
            <a:noAutofit/>
          </a:bodyPr>
          <a:lstStyle/>
          <a:p>
            <a:pPr marL="0" indent="0" algn="ctr">
              <a:buNone/>
            </a:pPr>
            <a:r>
              <a:rPr lang="en-US" sz="4000" b="1" dirty="0" smtClean="0"/>
              <a:t>Journal References</a:t>
            </a:r>
          </a:p>
          <a:p>
            <a:pPr marL="0" indent="0">
              <a:buNone/>
            </a:pPr>
            <a:endParaRPr lang="en-US" sz="1800" dirty="0"/>
          </a:p>
          <a:p>
            <a:pPr marL="0" indent="0">
              <a:buNone/>
            </a:pPr>
            <a:r>
              <a:rPr lang="en-US" sz="2400" dirty="0" smtClean="0"/>
              <a:t>1.	Michael</a:t>
            </a:r>
            <a:r>
              <a:rPr lang="en-US" sz="2400" dirty="0"/>
              <a:t>, J., Modell, H., McFarland, J., and Cliff, W. (2009). The “core principles” of physiology: What should students understand? </a:t>
            </a:r>
            <a:r>
              <a:rPr lang="en-US" sz="2400" i="1" dirty="0" err="1"/>
              <a:t>Adv</a:t>
            </a:r>
            <a:r>
              <a:rPr lang="en-US" sz="2400" i="1" dirty="0"/>
              <a:t> </a:t>
            </a:r>
            <a:r>
              <a:rPr lang="en-US" sz="2400" i="1" dirty="0" err="1"/>
              <a:t>Physiol</a:t>
            </a:r>
            <a:r>
              <a:rPr lang="en-US" sz="2400" i="1" dirty="0"/>
              <a:t> </a:t>
            </a:r>
            <a:r>
              <a:rPr lang="en-US" sz="2400" i="1" dirty="0" err="1"/>
              <a:t>Educ</a:t>
            </a:r>
            <a:r>
              <a:rPr lang="en-US" sz="2400" dirty="0"/>
              <a:t>, 33: 10-15</a:t>
            </a:r>
            <a:r>
              <a:rPr lang="en-US" sz="2400" dirty="0" smtClean="0"/>
              <a:t>.</a:t>
            </a:r>
          </a:p>
          <a:p>
            <a:pPr marL="0" indent="0">
              <a:buNone/>
            </a:pPr>
            <a:r>
              <a:rPr lang="en-US" sz="2400" dirty="0" smtClean="0"/>
              <a:t>2.	Michael</a:t>
            </a:r>
            <a:r>
              <a:rPr lang="en-US" sz="2400" dirty="0"/>
              <a:t>, J. and McFarland, J. (2011) The core principles (“big ideas”) of physiology: Results of faculty surveys. </a:t>
            </a:r>
            <a:r>
              <a:rPr lang="en-US" sz="2400" i="1" dirty="0" err="1"/>
              <a:t>Adv</a:t>
            </a:r>
            <a:r>
              <a:rPr lang="en-US" sz="2400" i="1" dirty="0"/>
              <a:t> </a:t>
            </a:r>
            <a:r>
              <a:rPr lang="en-US" sz="2400" i="1" dirty="0" err="1"/>
              <a:t>Physiol</a:t>
            </a:r>
            <a:r>
              <a:rPr lang="en-US" sz="2400" i="1" dirty="0"/>
              <a:t> </a:t>
            </a:r>
            <a:r>
              <a:rPr lang="en-US" sz="2400" i="1" dirty="0" err="1"/>
              <a:t>Educ</a:t>
            </a:r>
            <a:r>
              <a:rPr lang="en-US" sz="2400" dirty="0"/>
              <a:t> 25: 336-</a:t>
            </a:r>
            <a:r>
              <a:rPr lang="en-US" sz="2400" dirty="0" smtClean="0"/>
              <a:t>3413. </a:t>
            </a:r>
            <a:endParaRPr lang="en-US" sz="2400" dirty="0"/>
          </a:p>
          <a:p>
            <a:pPr marL="0" indent="0">
              <a:buNone/>
            </a:pPr>
            <a:r>
              <a:rPr lang="en-US" sz="2400" dirty="0" smtClean="0"/>
              <a:t>3.	Modell</a:t>
            </a:r>
            <a:r>
              <a:rPr lang="en-US" sz="2400" dirty="0"/>
              <a:t>, H., Cliff, W., Michael, J., McFarland, J, </a:t>
            </a:r>
            <a:r>
              <a:rPr lang="en-US" sz="2400" dirty="0" smtClean="0"/>
              <a:t>Wright</a:t>
            </a:r>
            <a:r>
              <a:rPr lang="en-US" sz="2400" dirty="0"/>
              <a:t> </a:t>
            </a:r>
            <a:r>
              <a:rPr lang="en-US" sz="2400" dirty="0" smtClean="0"/>
              <a:t>A</a:t>
            </a:r>
            <a:r>
              <a:rPr lang="en-US" sz="2400" dirty="0"/>
              <a:t>. </a:t>
            </a:r>
            <a:r>
              <a:rPr lang="en-US" sz="2400" dirty="0" smtClean="0"/>
              <a:t>, </a:t>
            </a:r>
            <a:r>
              <a:rPr lang="en-US" sz="2400" dirty="0" err="1" smtClean="0"/>
              <a:t>Wenderoth</a:t>
            </a:r>
            <a:r>
              <a:rPr lang="en-US" sz="2400" dirty="0"/>
              <a:t>, M.P. (2015) A physiologist's view of homeostasis. </a:t>
            </a:r>
            <a:r>
              <a:rPr lang="en-US" sz="2400" i="1" dirty="0" err="1"/>
              <a:t>Adv</a:t>
            </a:r>
            <a:r>
              <a:rPr lang="en-US" sz="2400" i="1" dirty="0"/>
              <a:t> </a:t>
            </a:r>
            <a:r>
              <a:rPr lang="en-US" sz="2400" i="1" dirty="0" err="1"/>
              <a:t>Physiol</a:t>
            </a:r>
            <a:r>
              <a:rPr lang="en-US" sz="2400" i="1" dirty="0"/>
              <a:t> </a:t>
            </a:r>
            <a:r>
              <a:rPr lang="en-US" sz="2400" i="1" dirty="0" err="1"/>
              <a:t>Educ</a:t>
            </a:r>
            <a:r>
              <a:rPr lang="en-US" sz="2400" i="1" dirty="0"/>
              <a:t> </a:t>
            </a:r>
            <a:r>
              <a:rPr lang="en-US" sz="2400" b="1" dirty="0"/>
              <a:t>39</a:t>
            </a:r>
            <a:r>
              <a:rPr lang="en-US" sz="2400" dirty="0"/>
              <a:t>(4): 259-266</a:t>
            </a:r>
            <a:r>
              <a:rPr lang="en-US" sz="2400" dirty="0" smtClean="0"/>
              <a:t>.</a:t>
            </a:r>
            <a:endParaRPr lang="en-US" sz="2400" dirty="0"/>
          </a:p>
          <a:p>
            <a:pPr marL="0" indent="0">
              <a:buNone/>
            </a:pPr>
            <a:r>
              <a:rPr lang="en-US" sz="2400" dirty="0" smtClean="0"/>
              <a:t>4.	McFarland</a:t>
            </a:r>
            <a:r>
              <a:rPr lang="en-US" sz="2400" dirty="0"/>
              <a:t>, J, Michael, J., Modell, H., </a:t>
            </a:r>
            <a:r>
              <a:rPr lang="en-US" sz="2400" dirty="0" err="1"/>
              <a:t>Wenderoth</a:t>
            </a:r>
            <a:r>
              <a:rPr lang="en-US" sz="2400" dirty="0"/>
              <a:t>, M.P., Cliff, W., Wright, A. (2016) A </a:t>
            </a:r>
            <a:r>
              <a:rPr lang="en-US" sz="2400" dirty="0" smtClean="0"/>
              <a:t>conceptual </a:t>
            </a:r>
            <a:r>
              <a:rPr lang="en-US" sz="2400" dirty="0"/>
              <a:t>framework for homeostasis: Development and validation. </a:t>
            </a:r>
            <a:r>
              <a:rPr lang="en-US" sz="2400" i="1" dirty="0" err="1"/>
              <a:t>Adv</a:t>
            </a:r>
            <a:r>
              <a:rPr lang="en-US" sz="2400" i="1" dirty="0"/>
              <a:t> </a:t>
            </a:r>
            <a:r>
              <a:rPr lang="en-US" sz="2400" i="1" dirty="0" err="1"/>
              <a:t>Physiol</a:t>
            </a:r>
            <a:r>
              <a:rPr lang="en-US" sz="2400" i="1" dirty="0"/>
              <a:t> </a:t>
            </a:r>
            <a:r>
              <a:rPr lang="en-US" sz="2400" i="1" dirty="0" err="1" smtClean="0"/>
              <a:t>Educ</a:t>
            </a:r>
            <a:r>
              <a:rPr lang="en-US" sz="2400" i="1" dirty="0"/>
              <a:t> 40: 213–222. </a:t>
            </a:r>
            <a:r>
              <a:rPr lang="en-US" sz="2400" dirty="0"/>
              <a:t> </a:t>
            </a:r>
            <a:r>
              <a:rPr lang="en-US" sz="2400" dirty="0">
                <a:hlinkClick r:id="rId2"/>
              </a:rPr>
              <a:t/>
            </a:r>
            <a:br>
              <a:rPr lang="en-US" sz="2400" dirty="0">
                <a:hlinkClick r:id="rId2"/>
              </a:rPr>
            </a:br>
            <a:endParaRPr lang="en-US" sz="2400" dirty="0">
              <a:solidFill>
                <a:srgbClr val="000000"/>
              </a:solidFill>
            </a:endParaRPr>
          </a:p>
        </p:txBody>
      </p:sp>
    </p:spTree>
    <p:extLst>
      <p:ext uri="{BB962C8B-B14F-4D97-AF65-F5344CB8AC3E}">
        <p14:creationId xmlns:p14="http://schemas.microsoft.com/office/powerpoint/2010/main" val="288161836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9044"/>
            <a:ext cx="8229600" cy="5607120"/>
          </a:xfrm>
        </p:spPr>
        <p:txBody>
          <a:bodyPr>
            <a:normAutofit/>
          </a:bodyPr>
          <a:lstStyle/>
          <a:p>
            <a:pPr marL="0" indent="0">
              <a:buNone/>
            </a:pPr>
            <a:r>
              <a:rPr lang="en-US" sz="2400" dirty="0" smtClean="0"/>
              <a:t>5.	McFarland, JL, Price, RM, </a:t>
            </a:r>
            <a:r>
              <a:rPr lang="en-US" sz="2400" dirty="0" err="1" smtClean="0"/>
              <a:t>Wenderoth</a:t>
            </a:r>
            <a:r>
              <a:rPr lang="en-US" sz="2400" dirty="0" smtClean="0"/>
              <a:t>, MP, </a:t>
            </a:r>
            <a:r>
              <a:rPr lang="en-US" sz="2400" dirty="0" err="1" smtClean="0"/>
              <a:t>Martinková</a:t>
            </a:r>
            <a:r>
              <a:rPr lang="en-US" sz="2400" dirty="0" smtClean="0"/>
              <a:t>, P, Cliff, W, Michael, J, Modell, H, Wright, A.  (2016). Development and validation of the homeostasis concept inventory</a:t>
            </a:r>
            <a:r>
              <a:rPr lang="en-US" sz="2400" i="1" dirty="0" smtClean="0"/>
              <a:t>.  CBE-Life </a:t>
            </a:r>
            <a:r>
              <a:rPr lang="en-US" sz="2400" i="1" dirty="0" err="1" smtClean="0"/>
              <a:t>Sci</a:t>
            </a:r>
            <a:r>
              <a:rPr lang="en-US" sz="2400" i="1" dirty="0" smtClean="0"/>
              <a:t> </a:t>
            </a:r>
            <a:r>
              <a:rPr lang="en-US" sz="2400" i="1" dirty="0" err="1" smtClean="0"/>
              <a:t>Educ</a:t>
            </a:r>
            <a:r>
              <a:rPr lang="en-US" sz="2400" i="1" dirty="0" smtClean="0"/>
              <a:t> </a:t>
            </a:r>
            <a:r>
              <a:rPr lang="en-US" sz="2400" dirty="0" smtClean="0"/>
              <a:t>16: ar35.</a:t>
            </a:r>
          </a:p>
          <a:p>
            <a:pPr marL="0" indent="0">
              <a:buNone/>
            </a:pPr>
            <a:r>
              <a:rPr lang="en-US" sz="2400" dirty="0" smtClean="0"/>
              <a:t>6.	Michael, J, </a:t>
            </a:r>
            <a:r>
              <a:rPr lang="en-US" sz="2400" dirty="0" err="1" smtClean="0"/>
              <a:t>Martinkova</a:t>
            </a:r>
            <a:r>
              <a:rPr lang="en-US" sz="2400" dirty="0" smtClean="0"/>
              <a:t>, P, McFarland, L, Wright, A, Cliff, W, Modell, H. (2017). Validating  a conceptual framework for the core concept of cell-cell communication.  </a:t>
            </a:r>
            <a:r>
              <a:rPr lang="en-US" sz="2400" i="1" dirty="0" err="1" smtClean="0"/>
              <a:t>Adv</a:t>
            </a:r>
            <a:r>
              <a:rPr lang="en-US" sz="2400" i="1" dirty="0" smtClean="0"/>
              <a:t> </a:t>
            </a:r>
            <a:r>
              <a:rPr lang="en-US" sz="2400" i="1" dirty="0" err="1" smtClean="0"/>
              <a:t>Physiol</a:t>
            </a:r>
            <a:r>
              <a:rPr lang="en-US" sz="2400" i="1" dirty="0" smtClean="0"/>
              <a:t> </a:t>
            </a:r>
            <a:r>
              <a:rPr lang="en-US" sz="2400" i="1" dirty="0" err="1" smtClean="0"/>
              <a:t>Educ</a:t>
            </a:r>
            <a:r>
              <a:rPr lang="en-US" sz="2400" i="1" dirty="0" smtClean="0"/>
              <a:t> </a:t>
            </a:r>
            <a:r>
              <a:rPr lang="en-US" sz="2400" dirty="0" smtClean="0"/>
              <a:t>41: 260-265.</a:t>
            </a:r>
          </a:p>
          <a:p>
            <a:pPr marL="0" indent="0">
              <a:buNone/>
            </a:pPr>
            <a:r>
              <a:rPr lang="en-US" sz="2400" dirty="0" smtClean="0">
                <a:solidFill>
                  <a:srgbClr val="000000"/>
                </a:solidFill>
              </a:rPr>
              <a:t>7.	Michael et al. (2017).  </a:t>
            </a:r>
            <a:r>
              <a:rPr lang="en-US" sz="2400" i="1" dirty="0" smtClean="0">
                <a:solidFill>
                  <a:srgbClr val="000000"/>
                </a:solidFill>
              </a:rPr>
              <a:t>The core concepts of physiology: A new paradigm for teaching physiology</a:t>
            </a:r>
            <a:r>
              <a:rPr lang="en-US" sz="2400" dirty="0" smtClean="0">
                <a:solidFill>
                  <a:srgbClr val="000000"/>
                </a:solidFill>
              </a:rPr>
              <a:t>.  New York: Springer Nature (free download to APS members).</a:t>
            </a:r>
            <a:endParaRPr lang="en-US" sz="2400" dirty="0"/>
          </a:p>
        </p:txBody>
      </p:sp>
    </p:spTree>
    <p:extLst>
      <p:ext uri="{BB962C8B-B14F-4D97-AF65-F5344CB8AC3E}">
        <p14:creationId xmlns:p14="http://schemas.microsoft.com/office/powerpoint/2010/main" val="414881092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73421"/>
            <a:ext cx="8229600" cy="1143000"/>
          </a:xfrm>
        </p:spPr>
        <p:txBody>
          <a:bodyPr>
            <a:normAutofit fontScale="90000"/>
          </a:bodyPr>
          <a:lstStyle/>
          <a:p>
            <a:r>
              <a:rPr lang="en-US" dirty="0" smtClean="0">
                <a:solidFill>
                  <a:srgbClr val="000000"/>
                </a:solidFill>
              </a:rPr>
              <a:t>The core concepts we are continuing to focus on</a:t>
            </a:r>
            <a:r>
              <a:rPr lang="en-US" b="1" dirty="0" smtClean="0">
                <a:solidFill>
                  <a:srgbClr val="000000"/>
                </a:solidFill>
              </a:rPr>
              <a:t/>
            </a:r>
            <a:br>
              <a:rPr lang="en-US" b="1" dirty="0" smtClean="0">
                <a:solidFill>
                  <a:srgbClr val="000000"/>
                </a:solidFill>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8778494"/>
              </p:ext>
            </p:extLst>
          </p:nvPr>
        </p:nvGraphicFramePr>
        <p:xfrm>
          <a:off x="312302" y="1873320"/>
          <a:ext cx="8546721" cy="4632960"/>
        </p:xfrm>
        <a:graphic>
          <a:graphicData uri="http://schemas.openxmlformats.org/drawingml/2006/table">
            <a:tbl>
              <a:tblPr firstRow="1" bandRow="1">
                <a:tableStyleId>{5C22544A-7EE6-4342-B048-85BDC9FD1C3A}</a:tableStyleId>
              </a:tblPr>
              <a:tblGrid>
                <a:gridCol w="4309797"/>
                <a:gridCol w="2118462"/>
                <a:gridCol w="2118462"/>
              </a:tblGrid>
              <a:tr h="370840">
                <a:tc>
                  <a:txBody>
                    <a:bodyPr/>
                    <a:lstStyle/>
                    <a:p>
                      <a:r>
                        <a:rPr lang="en-US" sz="3200" b="0" dirty="0" smtClean="0">
                          <a:solidFill>
                            <a:schemeClr val="tx1"/>
                          </a:solidFill>
                        </a:rPr>
                        <a:t>Cell membrane </a:t>
                      </a:r>
                      <a:r>
                        <a:rPr lang="en-US" sz="3200" b="1" dirty="0" smtClean="0">
                          <a:solidFill>
                            <a:srgbClr val="FF0000"/>
                          </a:solidFill>
                        </a:rPr>
                        <a:t>(1)</a:t>
                      </a: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gridSpan="2">
                  <a:txBody>
                    <a:bodyPr/>
                    <a:lstStyle/>
                    <a:p>
                      <a:r>
                        <a:rPr lang="en-US" sz="3200" b="0" dirty="0" smtClean="0">
                          <a:solidFill>
                            <a:srgbClr val="000000"/>
                          </a:solidFill>
                        </a:rPr>
                        <a:t>Cell theory </a:t>
                      </a:r>
                      <a:r>
                        <a:rPr lang="en-US" sz="3200" b="1" dirty="0" smtClean="0">
                          <a:solidFill>
                            <a:srgbClr val="FF0000"/>
                          </a:solidFill>
                        </a:rPr>
                        <a:t>(9)</a:t>
                      </a: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389729">
                <a:tc>
                  <a:txBody>
                    <a:bodyPr/>
                    <a:lstStyle/>
                    <a:p>
                      <a:r>
                        <a:rPr lang="en-US" sz="3200" b="0" dirty="0" smtClean="0"/>
                        <a:t>Homeostasis </a:t>
                      </a:r>
                      <a:r>
                        <a:rPr lang="en-US" sz="3200" b="1" dirty="0" smtClean="0">
                          <a:solidFill>
                            <a:srgbClr val="FF0000"/>
                          </a:solidFill>
                        </a:rPr>
                        <a:t>(1)</a:t>
                      </a: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gridSpan="2">
                  <a:txBody>
                    <a:bodyPr/>
                    <a:lstStyle/>
                    <a:p>
                      <a:r>
                        <a:rPr lang="en-US" sz="3200" b="0" dirty="0" smtClean="0">
                          <a:solidFill>
                            <a:srgbClr val="000000"/>
                          </a:solidFill>
                        </a:rPr>
                        <a:t>Physics/chemistry</a:t>
                      </a:r>
                      <a:r>
                        <a:rPr lang="en-US" sz="3200" b="0" baseline="0" dirty="0" smtClean="0">
                          <a:solidFill>
                            <a:srgbClr val="000000"/>
                          </a:solidFill>
                        </a:rPr>
                        <a:t> </a:t>
                      </a:r>
                      <a:r>
                        <a:rPr lang="en-US" sz="3200" b="1" baseline="0" dirty="0" smtClean="0">
                          <a:solidFill>
                            <a:srgbClr val="FF0000"/>
                          </a:solidFill>
                        </a:rPr>
                        <a:t>(10)</a:t>
                      </a: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370840">
                <a:tc>
                  <a:txBody>
                    <a:bodyPr/>
                    <a:lstStyle/>
                    <a:p>
                      <a:r>
                        <a:rPr lang="en-US" sz="3200" b="0" dirty="0" smtClean="0"/>
                        <a:t>Cell-cell </a:t>
                      </a:r>
                      <a:r>
                        <a:rPr lang="en-US" sz="3200" b="0" dirty="0" err="1" smtClean="0"/>
                        <a:t>communic</a:t>
                      </a:r>
                      <a:r>
                        <a:rPr lang="en-US" sz="3200" b="0" dirty="0" smtClean="0"/>
                        <a:t>.</a:t>
                      </a:r>
                      <a:r>
                        <a:rPr lang="en-US" sz="3200" b="1" dirty="0" smtClean="0">
                          <a:solidFill>
                            <a:srgbClr val="FF0000"/>
                          </a:solidFill>
                        </a:rPr>
                        <a:t>(3)</a:t>
                      </a: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gridSpan="2">
                  <a:txBody>
                    <a:bodyPr/>
                    <a:lstStyle/>
                    <a:p>
                      <a:r>
                        <a:rPr lang="en-US" sz="3200" b="0" dirty="0" smtClean="0">
                          <a:solidFill>
                            <a:srgbClr val="000000"/>
                          </a:solidFill>
                        </a:rPr>
                        <a:t>Genes to proteins </a:t>
                      </a:r>
                      <a:r>
                        <a:rPr lang="en-US" sz="3200" b="1" dirty="0" smtClean="0">
                          <a:solidFill>
                            <a:srgbClr val="FF0000"/>
                          </a:solidFill>
                        </a:rPr>
                        <a:t>(11)</a:t>
                      </a: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370840">
                <a:tc>
                  <a:txBody>
                    <a:bodyPr/>
                    <a:lstStyle/>
                    <a:p>
                      <a:r>
                        <a:rPr lang="en-US" sz="3200" b="0" dirty="0" smtClean="0"/>
                        <a:t>Interdependence</a:t>
                      </a:r>
                      <a:r>
                        <a:rPr lang="en-US" sz="3200" b="0" baseline="0" dirty="0" smtClean="0"/>
                        <a:t> </a:t>
                      </a:r>
                      <a:r>
                        <a:rPr lang="en-US" sz="3200" b="1" baseline="0" dirty="0" smtClean="0">
                          <a:solidFill>
                            <a:srgbClr val="FF0000"/>
                          </a:solidFill>
                        </a:rPr>
                        <a:t>(4)</a:t>
                      </a: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r>
                        <a:rPr lang="en-US" sz="3200" b="0" dirty="0" smtClean="0">
                          <a:solidFill>
                            <a:srgbClr val="000000"/>
                          </a:solidFill>
                        </a:rPr>
                        <a:t>Levels of </a:t>
                      </a:r>
                      <a:r>
                        <a:rPr lang="en-US" sz="3200" b="0" dirty="0" err="1" smtClean="0">
                          <a:solidFill>
                            <a:srgbClr val="000000"/>
                          </a:solidFill>
                        </a:rPr>
                        <a:t>organiz</a:t>
                      </a:r>
                      <a:r>
                        <a:rPr lang="en-US" sz="3200" b="0" dirty="0" smtClean="0">
                          <a:solidFill>
                            <a:srgbClr val="000000"/>
                          </a:solidFill>
                        </a:rPr>
                        <a:t>. </a:t>
                      </a:r>
                      <a:r>
                        <a:rPr lang="en-US" sz="3200" b="1" dirty="0" smtClean="0">
                          <a:solidFill>
                            <a:srgbClr val="FF0000"/>
                          </a:solidFill>
                        </a:rPr>
                        <a:t>(12)</a:t>
                      </a: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370840">
                <a:tc>
                  <a:txBody>
                    <a:bodyPr/>
                    <a:lstStyle/>
                    <a:p>
                      <a:r>
                        <a:rPr lang="en-US" sz="3200" b="0" dirty="0" smtClean="0"/>
                        <a:t>Flow down gradients </a:t>
                      </a:r>
                      <a:r>
                        <a:rPr lang="en-US" sz="3200" b="1" dirty="0" smtClean="0">
                          <a:solidFill>
                            <a:srgbClr val="FF0000"/>
                          </a:solidFill>
                        </a:rPr>
                        <a:t>(5)</a:t>
                      </a: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gridSpan="2">
                  <a:txBody>
                    <a:bodyPr/>
                    <a:lstStyle/>
                    <a:p>
                      <a:r>
                        <a:rPr lang="en-US" sz="3200" b="0" dirty="0" smtClean="0">
                          <a:solidFill>
                            <a:srgbClr val="000000"/>
                          </a:solidFill>
                        </a:rPr>
                        <a:t>Mass balance </a:t>
                      </a:r>
                      <a:r>
                        <a:rPr lang="en-US" sz="3200" b="1" dirty="0" smtClean="0">
                          <a:solidFill>
                            <a:srgbClr val="FF0000"/>
                          </a:solidFill>
                        </a:rPr>
                        <a:t>(13)</a:t>
                      </a: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hMerge="1">
                  <a:txBody>
                    <a:bodyPr/>
                    <a:lstStyle/>
                    <a:p>
                      <a:endParaRPr lang="en-US"/>
                    </a:p>
                  </a:txBody>
                  <a:tcPr/>
                </a:tc>
              </a:tr>
              <a:tr h="370840">
                <a:tc>
                  <a:txBody>
                    <a:bodyPr/>
                    <a:lstStyle/>
                    <a:p>
                      <a:r>
                        <a:rPr lang="en-US" sz="3200" b="0" dirty="0" smtClean="0"/>
                        <a:t>Energy </a:t>
                      </a:r>
                      <a:r>
                        <a:rPr lang="en-US" sz="3200" b="1" dirty="0" smtClean="0">
                          <a:solidFill>
                            <a:srgbClr val="FF0000"/>
                          </a:solidFill>
                        </a:rPr>
                        <a:t>(6)</a:t>
                      </a: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r>
                        <a:rPr lang="en-US" sz="3200" b="0" dirty="0" smtClean="0">
                          <a:solidFill>
                            <a:srgbClr val="000000"/>
                          </a:solidFill>
                        </a:rPr>
                        <a:t>Causality</a:t>
                      </a:r>
                      <a:r>
                        <a:rPr lang="en-US" sz="3200" b="0" baseline="0" dirty="0" smtClean="0">
                          <a:solidFill>
                            <a:srgbClr val="000000"/>
                          </a:solidFill>
                        </a:rPr>
                        <a:t> </a:t>
                      </a:r>
                      <a:r>
                        <a:rPr lang="en-US" sz="3200" b="1" baseline="0" dirty="0" smtClean="0">
                          <a:solidFill>
                            <a:srgbClr val="FF0000"/>
                          </a:solidFill>
                        </a:rPr>
                        <a:t>(14)</a:t>
                      </a: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370840">
                <a:tc>
                  <a:txBody>
                    <a:bodyPr/>
                    <a:lstStyle/>
                    <a:p>
                      <a:r>
                        <a:rPr lang="en-US" sz="3200" b="0" dirty="0" smtClean="0"/>
                        <a:t>Structure/function </a:t>
                      </a:r>
                      <a:r>
                        <a:rPr lang="en-US" sz="3200" b="1" dirty="0" smtClean="0">
                          <a:solidFill>
                            <a:srgbClr val="FF0000"/>
                          </a:solidFill>
                        </a:rPr>
                        <a:t>(7)</a:t>
                      </a: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r>
                        <a:rPr lang="en-US" sz="3200" b="0" dirty="0" smtClean="0">
                          <a:solidFill>
                            <a:srgbClr val="000000"/>
                          </a:solidFill>
                        </a:rPr>
                        <a:t>Evolution </a:t>
                      </a:r>
                      <a:r>
                        <a:rPr lang="en-US" sz="3200" b="1" dirty="0" smtClean="0">
                          <a:solidFill>
                            <a:srgbClr val="FF0000"/>
                          </a:solidFill>
                        </a:rPr>
                        <a:t>(15)</a:t>
                      </a: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370840">
                <a:tc>
                  <a:txBody>
                    <a:bodyPr/>
                    <a:lstStyle/>
                    <a:p>
                      <a:r>
                        <a:rPr lang="en-US" sz="3200" b="0" dirty="0" smtClean="0"/>
                        <a:t>Scientific reasoning </a:t>
                      </a:r>
                      <a:r>
                        <a:rPr lang="en-US" sz="3200" b="1" dirty="0" smtClean="0">
                          <a:solidFill>
                            <a:srgbClr val="FF0000"/>
                          </a:solidFill>
                        </a:rPr>
                        <a:t>(8)</a:t>
                      </a: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chemeClr val="tx1"/>
                          </a:solidFill>
                        </a:rPr>
                        <a:t>Published</a:t>
                      </a:r>
                      <a:endParaRPr lang="en-US" sz="32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r>
                        <a:rPr lang="en-US" sz="3200" b="0" dirty="0" smtClean="0">
                          <a:solidFill>
                            <a:srgbClr val="000000"/>
                          </a:solidFill>
                        </a:rPr>
                        <a:t>In progress</a:t>
                      </a:r>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r>
            </a:tbl>
          </a:graphicData>
        </a:graphic>
      </p:graphicFrame>
    </p:spTree>
    <p:extLst>
      <p:ext uri="{BB962C8B-B14F-4D97-AF65-F5344CB8AC3E}">
        <p14:creationId xmlns:p14="http://schemas.microsoft.com/office/powerpoint/2010/main" val="19433329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b="1" dirty="0" smtClean="0"/>
              <a:t>Core concept</a:t>
            </a:r>
            <a:r>
              <a:rPr lang="en-US" dirty="0" smtClean="0"/>
              <a:t>: an idea or concept with wide applicability in a domain</a:t>
            </a:r>
          </a:p>
          <a:p>
            <a:r>
              <a:rPr lang="en-US" b="1" dirty="0" smtClean="0"/>
              <a:t>Conceptual framework</a:t>
            </a:r>
            <a:r>
              <a:rPr lang="en-US" dirty="0" smtClean="0"/>
              <a:t>: an explicit definition of all of the component ideas that make up a core concept (big idea); I’ll </a:t>
            </a:r>
            <a:r>
              <a:rPr lang="en-US" dirty="0" smtClean="0"/>
              <a:t>have </a:t>
            </a:r>
            <a:r>
              <a:rPr lang="en-US" dirty="0" smtClean="0"/>
              <a:t>more to </a:t>
            </a:r>
            <a:r>
              <a:rPr lang="en-US" dirty="0" smtClean="0"/>
              <a:t>say about these later.</a:t>
            </a:r>
            <a:endParaRPr lang="en-US" dirty="0" smtClean="0"/>
          </a:p>
          <a:p>
            <a:r>
              <a:rPr lang="en-US" b="1" dirty="0" smtClean="0"/>
              <a:t>Concept inventory</a:t>
            </a:r>
            <a:r>
              <a:rPr lang="en-US" dirty="0" smtClean="0"/>
              <a:t>: an assessment instrument intended to determine whether students understand a core </a:t>
            </a:r>
            <a:r>
              <a:rPr lang="en-US" dirty="0" smtClean="0"/>
              <a:t>concept. </a:t>
            </a:r>
            <a:endParaRPr lang="en-US" dirty="0"/>
          </a:p>
        </p:txBody>
      </p:sp>
      <p:pic>
        <p:nvPicPr>
          <p:cNvPr id="4" name="Content Placeholder 3" descr="MSU logo.png"/>
          <p:cNvPicPr>
            <a:picLocks noChangeAspect="1"/>
          </p:cNvPicPr>
          <p:nvPr/>
        </p:nvPicPr>
        <p:blipFill rotWithShape="1">
          <a:blip r:embed="rId2">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pic>
        <p:nvPicPr>
          <p:cNvPr id="5" name="Picture 4"/>
          <p:cNvPicPr>
            <a:picLocks noChangeAspect="1"/>
          </p:cNvPicPr>
          <p:nvPr/>
        </p:nvPicPr>
        <p:blipFill>
          <a:blip r:embed="rId3"/>
          <a:stretch>
            <a:fillRect/>
          </a:stretch>
        </p:blipFill>
        <p:spPr>
          <a:xfrm>
            <a:off x="457200" y="6221345"/>
            <a:ext cx="1806646" cy="404743"/>
          </a:xfrm>
          <a:prstGeom prst="rect">
            <a:avLst/>
          </a:prstGeom>
        </p:spPr>
      </p:pic>
      <p:sp>
        <p:nvSpPr>
          <p:cNvPr id="6" name="Title 5"/>
          <p:cNvSpPr>
            <a:spLocks noGrp="1"/>
          </p:cNvSpPr>
          <p:nvPr>
            <p:ph type="title"/>
          </p:nvPr>
        </p:nvSpPr>
        <p:spPr/>
        <p:txBody>
          <a:bodyPr/>
          <a:lstStyle/>
          <a:p>
            <a:r>
              <a:rPr lang="en-US" dirty="0" smtClean="0"/>
              <a:t>Some definitions</a:t>
            </a:r>
            <a:endParaRPr lang="en-US" dirty="0"/>
          </a:p>
        </p:txBody>
      </p:sp>
    </p:spTree>
    <p:extLst>
      <p:ext uri="{BB962C8B-B14F-4D97-AF65-F5344CB8AC3E}">
        <p14:creationId xmlns:p14="http://schemas.microsoft.com/office/powerpoint/2010/main" val="6115994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6548"/>
            <a:ext cx="8229600" cy="1252728"/>
          </a:xfrm>
        </p:spPr>
        <p:txBody>
          <a:bodyPr>
            <a:normAutofit fontScale="90000"/>
          </a:bodyPr>
          <a:lstStyle/>
          <a:p>
            <a:r>
              <a:rPr lang="en-US" dirty="0" smtClean="0">
                <a:solidFill>
                  <a:srgbClr val="000000"/>
                </a:solidFill>
              </a:rPr>
              <a:t>(2) How did we develop the core concepts of physiology?</a:t>
            </a:r>
            <a:endParaRPr lang="en-US" dirty="0">
              <a:solidFill>
                <a:srgbClr val="000000"/>
              </a:solidFill>
            </a:endParaRPr>
          </a:p>
        </p:txBody>
      </p:sp>
      <p:sp>
        <p:nvSpPr>
          <p:cNvPr id="5" name="Content Placeholder 4"/>
          <p:cNvSpPr>
            <a:spLocks noGrp="1"/>
          </p:cNvSpPr>
          <p:nvPr>
            <p:ph idx="1"/>
          </p:nvPr>
        </p:nvSpPr>
        <p:spPr>
          <a:xfrm>
            <a:off x="242957" y="1943285"/>
            <a:ext cx="8658086" cy="3939932"/>
          </a:xfrm>
        </p:spPr>
        <p:txBody>
          <a:bodyPr>
            <a:normAutofit fontScale="92500" lnSpcReduction="10000"/>
          </a:bodyPr>
          <a:lstStyle/>
          <a:p>
            <a:pPr marL="514350" indent="-514350">
              <a:buAutoNum type="arabicPeriod"/>
            </a:pPr>
            <a:r>
              <a:rPr lang="en-US" b="1" dirty="0" smtClean="0"/>
              <a:t>CAB meeting </a:t>
            </a:r>
            <a:r>
              <a:rPr lang="mr-IN" b="1" dirty="0" smtClean="0"/>
              <a:t>–</a:t>
            </a:r>
            <a:r>
              <a:rPr lang="en-US" b="1" dirty="0" smtClean="0"/>
              <a:t> </a:t>
            </a:r>
            <a:r>
              <a:rPr lang="en-US" b="1" u="sng" dirty="0"/>
              <a:t>C</a:t>
            </a:r>
            <a:r>
              <a:rPr lang="en-US" dirty="0"/>
              <a:t>onceptual </a:t>
            </a:r>
            <a:r>
              <a:rPr lang="en-US" b="1" u="sng" dirty="0" smtClean="0"/>
              <a:t>A</a:t>
            </a:r>
            <a:r>
              <a:rPr lang="en-US" dirty="0" smtClean="0"/>
              <a:t>ssessment </a:t>
            </a:r>
            <a:r>
              <a:rPr lang="en-US" dirty="0"/>
              <a:t>in </a:t>
            </a:r>
            <a:r>
              <a:rPr lang="en-US" b="1" i="1" u="sng" dirty="0" smtClean="0"/>
              <a:t>B</a:t>
            </a:r>
            <a:r>
              <a:rPr lang="en-US" i="1" dirty="0" smtClean="0"/>
              <a:t>iology</a:t>
            </a:r>
            <a:r>
              <a:rPr lang="en-US" dirty="0" smtClean="0"/>
              <a:t> (</a:t>
            </a:r>
            <a:r>
              <a:rPr lang="en-US" i="1" dirty="0" smtClean="0"/>
              <a:t>Michael, 2007</a:t>
            </a:r>
            <a:r>
              <a:rPr lang="en-US" dirty="0" smtClean="0"/>
              <a:t>)</a:t>
            </a:r>
          </a:p>
          <a:p>
            <a:pPr marL="514350" indent="-514350">
              <a:buAutoNum type="arabicPeriod" startAt="2"/>
            </a:pPr>
            <a:r>
              <a:rPr lang="en-US" b="1" dirty="0" smtClean="0"/>
              <a:t>Deliberations</a:t>
            </a:r>
            <a:r>
              <a:rPr lang="en-US" dirty="0" smtClean="0"/>
              <a:t> </a:t>
            </a:r>
            <a:r>
              <a:rPr lang="en-US" dirty="0" smtClean="0"/>
              <a:t>about</a:t>
            </a:r>
            <a:r>
              <a:rPr lang="en-US" dirty="0" smtClean="0"/>
              <a:t> </a:t>
            </a:r>
            <a:r>
              <a:rPr lang="en-US" dirty="0" smtClean="0"/>
              <a:t>core concepts of </a:t>
            </a:r>
            <a:r>
              <a:rPr lang="en-US" i="1" dirty="0" smtClean="0"/>
              <a:t>physiology</a:t>
            </a:r>
            <a:r>
              <a:rPr lang="en-US" dirty="0" smtClean="0"/>
              <a:t> </a:t>
            </a:r>
          </a:p>
          <a:p>
            <a:pPr marL="0" indent="0">
              <a:buNone/>
            </a:pPr>
            <a:r>
              <a:rPr lang="en-US" dirty="0"/>
              <a:t> </a:t>
            </a:r>
            <a:r>
              <a:rPr lang="en-US" dirty="0" smtClean="0"/>
              <a:t>     (2007-2008; </a:t>
            </a:r>
            <a:r>
              <a:rPr lang="en-US" i="1" dirty="0" smtClean="0"/>
              <a:t>Michael et al, 2009</a:t>
            </a:r>
            <a:r>
              <a:rPr lang="en-US" dirty="0" smtClean="0"/>
              <a:t>)</a:t>
            </a:r>
          </a:p>
          <a:p>
            <a:pPr marL="514350" indent="-514350">
              <a:buAutoNum type="arabicPeriod" startAt="3"/>
            </a:pPr>
            <a:r>
              <a:rPr lang="en-US" b="1" dirty="0" smtClean="0"/>
              <a:t>Discussions</a:t>
            </a:r>
            <a:r>
              <a:rPr lang="en-US" dirty="0" smtClean="0"/>
              <a:t> and workshops at </a:t>
            </a:r>
            <a:r>
              <a:rPr lang="en-US" dirty="0" smtClean="0"/>
              <a:t>EB</a:t>
            </a:r>
            <a:r>
              <a:rPr lang="en-US" dirty="0" smtClean="0"/>
              <a:t> </a:t>
            </a:r>
            <a:r>
              <a:rPr lang="en-US" dirty="0" smtClean="0"/>
              <a:t>and HAPS meetings (2007-2010)</a:t>
            </a:r>
          </a:p>
          <a:p>
            <a:pPr marL="514350" indent="-514350">
              <a:buAutoNum type="arabicPeriod" startAt="4"/>
            </a:pPr>
            <a:r>
              <a:rPr lang="en-US" b="1" dirty="0" smtClean="0"/>
              <a:t>Surveys</a:t>
            </a:r>
            <a:r>
              <a:rPr lang="en-US" dirty="0" smtClean="0"/>
              <a:t> of physiology teaching faculty</a:t>
            </a:r>
          </a:p>
          <a:p>
            <a:pPr marL="0" indent="0">
              <a:buNone/>
            </a:pPr>
            <a:r>
              <a:rPr lang="en-US" dirty="0"/>
              <a:t> </a:t>
            </a:r>
            <a:r>
              <a:rPr lang="en-US" dirty="0" smtClean="0"/>
              <a:t>    (</a:t>
            </a:r>
            <a:r>
              <a:rPr lang="en-US" i="1" dirty="0" smtClean="0"/>
              <a:t>Michael and McFarland, 2011</a:t>
            </a:r>
            <a:r>
              <a:rPr lang="en-US" dirty="0" smtClean="0"/>
              <a:t>)</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457200" y="6221345"/>
            <a:ext cx="1806646" cy="404743"/>
          </a:xfrm>
          <a:prstGeom prst="rect">
            <a:avLst/>
          </a:prstGeom>
        </p:spPr>
      </p:pic>
      <p:pic>
        <p:nvPicPr>
          <p:cNvPr id="6" name="Content Placeholder 3" descr="MSU logo.png"/>
          <p:cNvPicPr>
            <a:picLocks noChangeAspect="1"/>
          </p:cNvPicPr>
          <p:nvPr/>
        </p:nvPicPr>
        <p:blipFill rotWithShape="1">
          <a:blip r:embed="rId3">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spTree>
    <p:extLst>
      <p:ext uri="{BB962C8B-B14F-4D97-AF65-F5344CB8AC3E}">
        <p14:creationId xmlns:p14="http://schemas.microsoft.com/office/powerpoint/2010/main" val="15231280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6548"/>
            <a:ext cx="8229600" cy="1252728"/>
          </a:xfrm>
        </p:spPr>
        <p:txBody>
          <a:bodyPr>
            <a:normAutofit/>
          </a:bodyPr>
          <a:lstStyle/>
          <a:p>
            <a:r>
              <a:rPr lang="en-US" dirty="0" smtClean="0">
                <a:solidFill>
                  <a:srgbClr val="000000"/>
                </a:solidFill>
              </a:rPr>
              <a:t>The CAB meeting (2007)</a:t>
            </a:r>
            <a:endParaRPr lang="en-US" dirty="0">
              <a:solidFill>
                <a:srgbClr val="000000"/>
              </a:solidFill>
            </a:endParaRPr>
          </a:p>
        </p:txBody>
      </p:sp>
      <p:sp>
        <p:nvSpPr>
          <p:cNvPr id="5" name="Content Placeholder 4"/>
          <p:cNvSpPr>
            <a:spLocks noGrp="1"/>
          </p:cNvSpPr>
          <p:nvPr>
            <p:ph idx="1"/>
          </p:nvPr>
        </p:nvSpPr>
        <p:spPr>
          <a:xfrm>
            <a:off x="242957" y="1943285"/>
            <a:ext cx="8658086" cy="3939932"/>
          </a:xfrm>
        </p:spPr>
        <p:txBody>
          <a:bodyPr>
            <a:normAutofit/>
          </a:bodyPr>
          <a:lstStyle/>
          <a:p>
            <a:r>
              <a:rPr lang="en-US" dirty="0" smtClean="0"/>
              <a:t>NSF sponsored meeting to discuss how to assess students’ conceptual understanding of </a:t>
            </a:r>
            <a:r>
              <a:rPr lang="en-US" b="1" i="1" dirty="0" smtClean="0"/>
              <a:t>biology</a:t>
            </a:r>
          </a:p>
          <a:p>
            <a:r>
              <a:rPr lang="en-US" dirty="0" smtClean="0"/>
              <a:t>First we had to agree on the concepts to be assessed</a:t>
            </a:r>
          </a:p>
          <a:p>
            <a:r>
              <a:rPr lang="en-US" dirty="0" smtClean="0"/>
              <a:t>Did so remarkably quickly</a:t>
            </a:r>
          </a:p>
          <a:p>
            <a:r>
              <a:rPr lang="en-US" dirty="0" smtClean="0"/>
              <a:t>Agreed that not every core concept was equally important in the various biology disciplines</a:t>
            </a: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457200" y="6221345"/>
            <a:ext cx="1806646" cy="404743"/>
          </a:xfrm>
          <a:prstGeom prst="rect">
            <a:avLst/>
          </a:prstGeom>
        </p:spPr>
      </p:pic>
      <p:pic>
        <p:nvPicPr>
          <p:cNvPr id="6" name="Content Placeholder 3" descr="MSU logo.png"/>
          <p:cNvPicPr>
            <a:picLocks noChangeAspect="1"/>
          </p:cNvPicPr>
          <p:nvPr/>
        </p:nvPicPr>
        <p:blipFill rotWithShape="1">
          <a:blip r:embed="rId3">
            <a:extLst>
              <a:ext uri="{28A0092B-C50C-407E-A947-70E740481C1C}">
                <a14:useLocalDpi xmlns:a14="http://schemas.microsoft.com/office/drawing/2010/main" val="0"/>
              </a:ext>
            </a:extLst>
          </a:blip>
          <a:srcRect l="22368" t="13133" r="22616" b="12754"/>
          <a:stretch/>
        </p:blipFill>
        <p:spPr>
          <a:xfrm>
            <a:off x="7369288" y="5786783"/>
            <a:ext cx="1317512" cy="993913"/>
          </a:xfrm>
          <a:prstGeom prst="rect">
            <a:avLst/>
          </a:prstGeom>
        </p:spPr>
      </p:pic>
    </p:spTree>
    <p:extLst>
      <p:ext uri="{BB962C8B-B14F-4D97-AF65-F5344CB8AC3E}">
        <p14:creationId xmlns:p14="http://schemas.microsoft.com/office/powerpoint/2010/main" val="13854107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66682</TotalTime>
  <Words>3539</Words>
  <Application>Microsoft Macintosh PowerPoint</Application>
  <PresentationFormat>On-screen Show (4:3)</PresentationFormat>
  <Paragraphs>429</Paragraphs>
  <Slides>68</Slides>
  <Notes>2</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Using Core Concepts in the Physiology Classroom</vt:lpstr>
      <vt:lpstr>Acknowledgements</vt:lpstr>
      <vt:lpstr>My agenda for this afternoon</vt:lpstr>
      <vt:lpstr>(1) What is a core concept?</vt:lpstr>
      <vt:lpstr>For me personally</vt:lpstr>
      <vt:lpstr>What would you nominate as a core concept of physiology?</vt:lpstr>
      <vt:lpstr>Some definitions</vt:lpstr>
      <vt:lpstr>(2) How did we develop the core concepts of physiology?</vt:lpstr>
      <vt:lpstr>The CAB meeting (2007)</vt:lpstr>
      <vt:lpstr>PowerPoint Presentation</vt:lpstr>
      <vt:lpstr>Deliberations by project team</vt:lpstr>
      <vt:lpstr>Discussions with physiology teaching community</vt:lpstr>
      <vt:lpstr> </vt:lpstr>
      <vt:lpstr>Survey of physiology teachers (Michael &amp; McFarland, 2011)</vt:lpstr>
      <vt:lpstr>(3) The core concepts of physiology (Michael and McFarland, 2011)</vt:lpstr>
      <vt:lpstr>Important to note that . . . </vt:lpstr>
      <vt:lpstr>PowerPoint Presentation</vt:lpstr>
      <vt:lpstr>PowerPoint Presentation</vt:lpstr>
      <vt:lpstr>PowerPoint Presentation</vt:lpstr>
      <vt:lpstr>“Properties” of core concepts</vt:lpstr>
      <vt:lpstr>Core concepts ARE NOT . . . </vt:lpstr>
      <vt:lpstr>The core concepts are NOT . . . </vt:lpstr>
      <vt:lpstr>Core concepts ARE . . . </vt:lpstr>
      <vt:lpstr>Definition of two core concepts we will be focusing on today</vt:lpstr>
      <vt:lpstr>Core concepts are . . . </vt:lpstr>
      <vt:lpstr>What is a conceptual framework?</vt:lpstr>
      <vt:lpstr>What does a conceptual framework look like?</vt:lpstr>
      <vt:lpstr>(4) How can you use core concepts to facilitate student learning??</vt:lpstr>
      <vt:lpstr>A Common Problem for Learners</vt:lpstr>
      <vt:lpstr>One example of failure to transfer</vt:lpstr>
      <vt:lpstr>Another example in my classroom</vt:lpstr>
      <vt:lpstr>Why does this matter?</vt:lpstr>
      <vt:lpstr>What can we do about this?</vt:lpstr>
      <vt:lpstr>Core Concept: Flow down gradients</vt:lpstr>
      <vt:lpstr>Flow down gradients Hemodynamics</vt:lpstr>
      <vt:lpstr>Flow down gradients Diffusion</vt:lpstr>
      <vt:lpstr>Flow down gradients</vt:lpstr>
      <vt:lpstr>Core concept: Cell-cell communications</vt:lpstr>
      <vt:lpstr>Cell-cell communication (1)</vt:lpstr>
      <vt:lpstr>Cell-cell communication (2)</vt:lpstr>
      <vt:lpstr>Cell-cell communication (3)</vt:lpstr>
      <vt:lpstr>How to promote transfer (1)</vt:lpstr>
      <vt:lpstr>How to promote transfer (2)</vt:lpstr>
      <vt:lpstr>How to promote transfer (2)</vt:lpstr>
      <vt:lpstr>How to promote transfer (2)</vt:lpstr>
      <vt:lpstr>How to promote transfer (2)</vt:lpstr>
      <vt:lpstr>How to promote transfer (2)</vt:lpstr>
      <vt:lpstr>How to promote transfer (2)</vt:lpstr>
      <vt:lpstr>How to promote transfer (2)</vt:lpstr>
      <vt:lpstr>How to promote transfer (2)</vt:lpstr>
      <vt:lpstr>How to promote transfer (3)</vt:lpstr>
      <vt:lpstr>How to promote transfer (3)</vt:lpstr>
      <vt:lpstr>How to promote transfer (3)</vt:lpstr>
      <vt:lpstr>How to promote transfer (3)</vt:lpstr>
      <vt:lpstr>How to promote transfer (3)</vt:lpstr>
      <vt:lpstr>How to promote transfer (3)</vt:lpstr>
      <vt:lpstr>How to promote transfer (3)</vt:lpstr>
      <vt:lpstr>How to promote transfer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core concepts we are continuing to focus on </vt:lpstr>
    </vt:vector>
  </TitlesOfParts>
  <Company>Rush Medical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Michael</dc:creator>
  <cp:lastModifiedBy>Joel Michael</cp:lastModifiedBy>
  <cp:revision>213</cp:revision>
  <cp:lastPrinted>2018-09-25T22:09:42Z</cp:lastPrinted>
  <dcterms:created xsi:type="dcterms:W3CDTF">2018-08-07T20:54:21Z</dcterms:created>
  <dcterms:modified xsi:type="dcterms:W3CDTF">2018-10-08T22:03:51Z</dcterms:modified>
</cp:coreProperties>
</file>