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9" r:id="rId3"/>
    <p:sldId id="277" r:id="rId4"/>
    <p:sldId id="278" r:id="rId5"/>
    <p:sldId id="281" r:id="rId6"/>
    <p:sldId id="296" r:id="rId7"/>
    <p:sldId id="268" r:id="rId8"/>
    <p:sldId id="288" r:id="rId9"/>
    <p:sldId id="284" r:id="rId10"/>
    <p:sldId id="289" r:id="rId11"/>
    <p:sldId id="287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1"/>
  </p:normalViewPr>
  <p:slideViewPr>
    <p:cSldViewPr snapToGrid="0" snapToObjects="1">
      <p:cViewPr varScale="1">
        <p:scale>
          <a:sx n="104" d="100"/>
          <a:sy n="104" d="100"/>
        </p:scale>
        <p:origin x="1784" y="200"/>
      </p:cViewPr>
      <p:guideLst>
        <p:guide orient="horz" pos="2160"/>
        <p:guide pos="29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1" d="100"/>
        <a:sy n="201" d="100"/>
      </p:scale>
      <p:origin x="0" y="14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D624D-3890-B345-B92C-C9AD1141F201}" type="datetimeFigureOut">
              <a:rPr lang="en-US" smtClean="0"/>
              <a:t>6/28/16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85BFB-BC16-3D41-93F4-0A67DEE1E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44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1DAC5-1E0D-C442-96BC-97CD824A41B3}" type="datetimeFigureOut">
              <a:rPr lang="en-US" smtClean="0"/>
              <a:t>6/28/16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9C8C7-93E5-F648-B9B6-D2B0EC4DB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583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9C8C7-93E5-F648-B9B6-D2B0EC4DB7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11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9C8C7-93E5-F648-B9B6-D2B0EC4DB7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Pass</a:t>
            </a:r>
            <a:r>
              <a:rPr lang="en-US" baseline="0" dirty="0" smtClean="0"/>
              <a:t> out note cards for each small group participant. 3 sets.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9C8C7-93E5-F648-B9B6-D2B0EC4DB7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27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Pass</a:t>
            </a:r>
            <a:r>
              <a:rPr lang="en-US" baseline="0" dirty="0" smtClean="0"/>
              <a:t> out note cards for each small group participant. 3 sets.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9C8C7-93E5-F648-B9B6-D2B0EC4DB7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27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Pass</a:t>
            </a:r>
            <a:r>
              <a:rPr lang="en-US" baseline="0" dirty="0" smtClean="0"/>
              <a:t> out note cards for each small group participant. 3 sets.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9C8C7-93E5-F648-B9B6-D2B0EC4DB75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27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87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2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618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78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10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4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221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6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5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3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36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3BABE-345C-574D-8429-7EE071A2F1F7}" type="datetimeFigureOut">
              <a:rPr lang="en-US" smtClean="0"/>
              <a:t>6/28/16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6D076-3712-4742-A966-5DA03C5E7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7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1822052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Arial"/>
                <a:cs typeface="Arial"/>
              </a:rPr>
              <a:t>   Thursday</a:t>
            </a:r>
            <a:r>
              <a:rPr lang="en-US" sz="2400" dirty="0">
                <a:solidFill>
                  <a:srgbClr val="0000FF"/>
                </a:solidFill>
                <a:latin typeface="Arial"/>
                <a:cs typeface="Arial"/>
              </a:rPr>
              <a:t>, June 23, 2016     </a:t>
            </a:r>
            <a:endParaRPr lang="en-US" sz="2400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dirty="0" smtClean="0">
                <a:solidFill>
                  <a:srgbClr val="0000FF"/>
                </a:solidFill>
                <a:latin typeface="Arial"/>
                <a:cs typeface="Arial"/>
              </a:rPr>
              <a:t>    10</a:t>
            </a:r>
            <a:r>
              <a:rPr lang="en-US" sz="2400" dirty="0">
                <a:solidFill>
                  <a:srgbClr val="0000FF"/>
                </a:solidFill>
                <a:latin typeface="Arial"/>
                <a:cs typeface="Arial"/>
              </a:rPr>
              <a:t>:30 AM‐12:00 Noon     </a:t>
            </a:r>
            <a:endParaRPr lang="en-US" sz="2400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800" dirty="0">
              <a:solidFill>
                <a:srgbClr val="0000FF"/>
              </a:solidFill>
              <a:latin typeface="Arial"/>
              <a:cs typeface="Arial"/>
            </a:endParaRPr>
          </a:p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Instructors</a:t>
            </a:r>
            <a:r>
              <a:rPr lang="en-US" sz="2800" b="1" dirty="0">
                <a:solidFill>
                  <a:srgbClr val="0000FF"/>
                </a:solidFill>
                <a:latin typeface="Arial"/>
                <a:cs typeface="Arial"/>
              </a:rPr>
              <a:t>' Understanding of </a:t>
            </a: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Students’ </a:t>
            </a:r>
            <a:r>
              <a:rPr lang="en-US" sz="2800" b="1" dirty="0">
                <a:solidFill>
                  <a:srgbClr val="0000FF"/>
                </a:solidFill>
                <a:latin typeface="Arial"/>
                <a:cs typeface="Arial"/>
              </a:rPr>
              <a:t>Misconceptions </a:t>
            </a: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Can </a:t>
            </a:r>
            <a:r>
              <a:rPr lang="en-US" sz="2800" b="1" dirty="0">
                <a:solidFill>
                  <a:srgbClr val="0000FF"/>
                </a:solidFill>
                <a:latin typeface="Arial"/>
                <a:cs typeface="Arial"/>
              </a:rPr>
              <a:t>Improve Meaningful </a:t>
            </a: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Learning</a:t>
            </a:r>
          </a:p>
          <a:p>
            <a:pPr algn="ctr"/>
            <a:endParaRPr lang="en-US" sz="2800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Arial"/>
                <a:cs typeface="Arial"/>
              </a:rPr>
              <a:t>Ann Wright, </a:t>
            </a:r>
            <a:r>
              <a:rPr lang="en-US" sz="2400" dirty="0" err="1">
                <a:solidFill>
                  <a:srgbClr val="0000FF"/>
                </a:solidFill>
                <a:latin typeface="Arial"/>
                <a:cs typeface="Arial"/>
              </a:rPr>
              <a:t>Canisius</a:t>
            </a:r>
            <a:r>
              <a:rPr lang="en-US" sz="240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Arial"/>
                <a:cs typeface="Arial"/>
              </a:rPr>
              <a:t>College</a:t>
            </a:r>
          </a:p>
          <a:p>
            <a:pPr algn="ctr"/>
            <a:r>
              <a:rPr lang="en-US" sz="2400" dirty="0" smtClean="0">
                <a:solidFill>
                  <a:srgbClr val="0000FF"/>
                </a:solidFill>
                <a:latin typeface="Arial"/>
                <a:cs typeface="Arial"/>
              </a:rPr>
              <a:t>Joel Michael*, Rush Medical College</a:t>
            </a:r>
          </a:p>
          <a:p>
            <a:pPr algn="ctr"/>
            <a:r>
              <a:rPr lang="en-US" sz="2400" dirty="0" smtClean="0">
                <a:solidFill>
                  <a:srgbClr val="0000FF"/>
                </a:solidFill>
                <a:latin typeface="Arial"/>
                <a:cs typeface="Arial"/>
              </a:rPr>
              <a:t>Harold Modell*, PERC</a:t>
            </a:r>
          </a:p>
          <a:p>
            <a:pPr algn="ctr"/>
            <a:r>
              <a:rPr lang="en-US" sz="2400" dirty="0" smtClean="0">
                <a:solidFill>
                  <a:srgbClr val="0000FF"/>
                </a:solidFill>
                <a:latin typeface="Arial"/>
                <a:cs typeface="Arial"/>
              </a:rPr>
              <a:t>Jenny McFarland*, Edmonds Community College</a:t>
            </a:r>
          </a:p>
          <a:p>
            <a:pPr algn="ctr"/>
            <a:r>
              <a:rPr lang="en-US" sz="2400" dirty="0" smtClean="0">
                <a:solidFill>
                  <a:srgbClr val="0000FF"/>
                </a:solidFill>
                <a:latin typeface="Arial"/>
                <a:cs typeface="Arial"/>
              </a:rPr>
              <a:t>Bill Cliff, Niagara University</a:t>
            </a:r>
            <a:endParaRPr lang="en-US" sz="2400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  <p:pic>
        <p:nvPicPr>
          <p:cNvPr id="3" name="Picture 2" descr="ITL-Mastehead-REVISED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535"/>
            <a:ext cx="9144000" cy="114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1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4500" y="603250"/>
            <a:ext cx="825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How do you determine if your students have a misconception?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ASK THE STUDENTS!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That is, get the students to reveal their thinking as they solve a problem.</a:t>
            </a: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903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82"/>
            <a:ext cx="9026179" cy="4653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11:35 am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-11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: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5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5 am</a:t>
            </a:r>
          </a:p>
          <a:p>
            <a:pPr>
              <a:lnSpc>
                <a:spcPct val="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Please answer the following question in your small group.</a:t>
            </a:r>
          </a:p>
          <a:p>
            <a:pPr>
              <a:lnSpc>
                <a:spcPct val="6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3.  What would you do to help a student correct a 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     misconception (repair their mental model)?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Arial"/>
                <a:cs typeface="Arial"/>
              </a:rPr>
              <a:t>	Write your answer (as legibly as possible) on the 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Arial"/>
                <a:cs typeface="Arial"/>
              </a:rPr>
              <a:t>	provided paper.</a:t>
            </a:r>
            <a:endParaRPr lang="en-US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US" sz="2400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6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666750"/>
            <a:ext cx="81385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How to help a student repair a misconception?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848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666750"/>
            <a:ext cx="81385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How to help a student repair a misconception?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THE ONLY ONE WHO CAN REPAIR A FAULTY MENTAL MODEL (MISCONCEPTION) IS THE LEARNER!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020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666750"/>
            <a:ext cx="8138583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How to help a student repair a misconception?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THE ONLY ONE WHO CAN REPAIR A FAULTY MENTAL MODEL (MISCONCEPTION) IS THE LEARNER!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You need to provide students with opportunities to apply their model to solving a problem in an environment that provides them with feedback.  In this way you are helping them to build-test-repair their mental models.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338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666750"/>
            <a:ext cx="813858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How to help a student repair </a:t>
            </a:r>
            <a:r>
              <a:rPr lang="en-US" sz="2400" b="1" smtClean="0">
                <a:solidFill>
                  <a:srgbClr val="0000FF"/>
                </a:solidFill>
                <a:latin typeface="Arial"/>
                <a:cs typeface="Arial"/>
              </a:rPr>
              <a:t>a misconception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?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THE ONLY ONE WHO CAN REPAIR A FAULTY MENTAL MODEL (MISCONCEPTION) IS THE LEARNER!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You need to provide students with opportunities to apply their model to solving a problem in an environment that provides them with feedback.  In this way you are helping them to build-test-repair their mental models.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GIVING THE STUDENT THE “RIGHT ANSWER” OR THE “RIGHT MODEL” DOES NOT HELP.</a:t>
            </a: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253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54" y="229929"/>
            <a:ext cx="8341346" cy="66849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Schedule (approximate) for session</a:t>
            </a: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10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:30 am-10: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40 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am 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Introductions and definitions</a:t>
            </a: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pPr>
              <a:lnSpc>
                <a:spcPct val="70000"/>
              </a:lnSpc>
            </a:pP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10: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40 am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-11: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05 am 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What Misconceptions abut Cell to Cell Communications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Do Your Students Possess?</a:t>
            </a:r>
          </a:p>
          <a:p>
            <a:pPr>
              <a:lnSpc>
                <a:spcPct val="80000"/>
              </a:lnSpc>
            </a:pP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11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: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05  am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-11: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35 am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How Would You Determine If Your Students Have a 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Misconception?</a:t>
            </a: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pPr>
              <a:lnSpc>
                <a:spcPct val="80000"/>
              </a:lnSpc>
            </a:pP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11: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35 am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-11: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55 am 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How Would Help a Student Correct a Misconception? </a:t>
            </a:r>
          </a:p>
          <a:p>
            <a:pPr>
              <a:lnSpc>
                <a:spcPct val="80000"/>
              </a:lnSpc>
            </a:pP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11: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55 am-Noon 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Questions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and Wrap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-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up</a:t>
            </a:r>
            <a:endParaRPr lang="en-US" b="1" dirty="0"/>
          </a:p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90676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428179"/>
            <a:ext cx="9143999" cy="7048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 INTRODUCTION</a:t>
            </a:r>
          </a:p>
          <a:p>
            <a:endParaRPr lang="en-US" sz="2400" b="1" u="sng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 </a:t>
            </a:r>
            <a:r>
              <a:rPr lang="en-US" sz="2400" b="1" u="sng" dirty="0" smtClean="0">
                <a:solidFill>
                  <a:srgbClr val="0000FF"/>
                </a:solidFill>
                <a:latin typeface="Arial"/>
                <a:cs typeface="Arial"/>
              </a:rPr>
              <a:t>MISCONCEPTIONS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:</a:t>
            </a: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 We consider the term “misconception”</a:t>
            </a:r>
            <a:r>
              <a:rPr lang="en-US" sz="2400" b="1" dirty="0" smtClean="0">
                <a:solidFill>
                  <a:srgbClr val="0000FF"/>
                </a:solidFill>
              </a:rPr>
              <a:t> to refer to all of the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following:</a:t>
            </a:r>
          </a:p>
          <a:p>
            <a:endParaRPr lang="en-US" sz="2400" b="1" dirty="0">
              <a:solidFill>
                <a:srgbClr val="0000FF"/>
              </a:solidFill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preconceived notions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			  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nonscientific beliefs   </a:t>
            </a:r>
          </a:p>
          <a:p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conceptual 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misunderstandings   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naïve misconceptions </a:t>
            </a: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factual 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misconceptions		      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alternative 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conceptions</a:t>
            </a: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    Misconceptions can be most usefully thought of 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    as </a:t>
            </a:r>
            <a:r>
              <a:rPr lang="en-US" sz="2800" b="1" i="1" u="sng" dirty="0" smtClean="0">
                <a:solidFill>
                  <a:srgbClr val="0000FF"/>
                </a:solidFill>
                <a:latin typeface="Arial"/>
                <a:cs typeface="Arial"/>
              </a:rPr>
              <a:t>faulty mental models </a:t>
            </a: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of the phenomenon under </a:t>
            </a:r>
          </a:p>
          <a:p>
            <a:r>
              <a:rPr lang="en-US" sz="28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   consideration.  </a:t>
            </a:r>
          </a:p>
          <a:p>
            <a:endParaRPr lang="en-US" sz="28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800" b="1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456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814917"/>
            <a:ext cx="9143999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</a:t>
            </a:r>
            <a:r>
              <a:rPr lang="en-US" sz="2400" b="1" u="sng" dirty="0" smtClean="0">
                <a:solidFill>
                  <a:srgbClr val="0000FF"/>
                </a:solidFill>
                <a:latin typeface="Arial"/>
                <a:cs typeface="Arial"/>
              </a:rPr>
              <a:t>MEANINGFUL LEARNING</a:t>
            </a:r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is learning with understanding.</a:t>
            </a: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It is being able to do something with the information  </a:t>
            </a:r>
          </a:p>
          <a:p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(knowledge) that has been acquired.</a:t>
            </a: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Typically this refers to the ability to </a:t>
            </a:r>
            <a:r>
              <a:rPr lang="en-US" sz="2400" b="1" i="1" u="sng" dirty="0" smtClean="0">
                <a:solidFill>
                  <a:srgbClr val="0000FF"/>
                </a:solidFill>
                <a:latin typeface="Arial"/>
                <a:cs typeface="Arial"/>
              </a:rPr>
              <a:t>solve problems 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(not </a:t>
            </a:r>
          </a:p>
          <a:p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just regurgitate or recognize a correct answer).</a:t>
            </a: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301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14753"/>
            <a:ext cx="9143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</a:t>
            </a:r>
            <a:r>
              <a:rPr lang="en-US" sz="2400" b="1" u="sng" dirty="0" smtClean="0">
                <a:solidFill>
                  <a:srgbClr val="0000FF"/>
                </a:solidFill>
                <a:latin typeface="Arial"/>
                <a:cs typeface="Arial"/>
              </a:rPr>
              <a:t>The core concept of CELL-CELL COMMUNICATIONS</a:t>
            </a:r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0" y="1566332"/>
            <a:ext cx="7506421" cy="394087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4752975" y="4671637"/>
            <a:ext cx="1213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receptor</a:t>
            </a:r>
            <a:endParaRPr lang="en-US" b="1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473810" y="3532295"/>
            <a:ext cx="468509" cy="113934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78250" y="1959002"/>
            <a:ext cx="1185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transport</a:t>
            </a:r>
            <a:endParaRPr lang="en-US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370917" y="2328334"/>
            <a:ext cx="0" cy="5714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93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14753"/>
            <a:ext cx="9143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</a:t>
            </a:r>
            <a:r>
              <a:rPr lang="en-US" sz="2400" b="1" u="sng" dirty="0" smtClean="0">
                <a:solidFill>
                  <a:srgbClr val="0000FF"/>
                </a:solidFill>
                <a:latin typeface="Arial"/>
                <a:cs typeface="Arial"/>
              </a:rPr>
              <a:t>The core concept of CELL-CELL COMMUNICATIONS</a:t>
            </a:r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0" y="1566332"/>
            <a:ext cx="7506421" cy="394087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4752975" y="4671637"/>
            <a:ext cx="1213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receptor</a:t>
            </a:r>
            <a:endParaRPr lang="en-US" b="1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473810" y="3532295"/>
            <a:ext cx="468509" cy="113934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78250" y="1959002"/>
            <a:ext cx="1185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transport</a:t>
            </a:r>
            <a:endParaRPr lang="en-US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370917" y="2328334"/>
            <a:ext cx="0" cy="5714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09619" y="6011337"/>
            <a:ext cx="8240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This describes both endocrine and neural mechanisms</a:t>
            </a: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362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82"/>
            <a:ext cx="9026179" cy="45058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10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: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40 am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-11: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05 am</a:t>
            </a:r>
          </a:p>
          <a:p>
            <a:pPr>
              <a:lnSpc>
                <a:spcPct val="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Please answer the following question in your small group.</a:t>
            </a:r>
          </a:p>
          <a:p>
            <a:pPr>
              <a:lnSpc>
                <a:spcPct val="6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</a:t>
            </a:r>
          </a:p>
          <a:p>
            <a:pPr>
              <a:lnSpc>
                <a:spcPct val="6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1.  What are some of your students’ Cell-Cell </a:t>
            </a: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 Communication misconceptions?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Arial"/>
                <a:cs typeface="Arial"/>
              </a:rPr>
              <a:t>	Write your answer (as legibly as possible) on the 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Arial"/>
                <a:cs typeface="Arial"/>
              </a:rPr>
              <a:t>	provided paper.</a:t>
            </a:r>
            <a:endParaRPr lang="en-US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US" sz="2400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66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02167"/>
            <a:ext cx="8382000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Some misconceptions we have observed :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Response to a chemical messenger is ALL-OR-NONE</a:t>
            </a:r>
          </a:p>
          <a:p>
            <a:pPr marL="457200" indent="-457200">
              <a:buAutoNum type="arabicPeriod"/>
            </a:pPr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The target cell response is a property of the messenger (and not the target cell)</a:t>
            </a:r>
          </a:p>
          <a:p>
            <a:pPr marL="457200" indent="-457200">
              <a:buAutoNum type="arabicPeriod"/>
            </a:pPr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Target cells have 1, or perhaps a few, receptors</a:t>
            </a:r>
          </a:p>
          <a:p>
            <a:pPr marL="457200" indent="-457200">
              <a:buAutoNum type="arabicPeriod"/>
            </a:pPr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Confusion about differences between </a:t>
            </a:r>
            <a:r>
              <a:rPr lang="en-US" sz="2400" b="1" i="1" u="sng" dirty="0" smtClean="0">
                <a:solidFill>
                  <a:srgbClr val="0000FF"/>
                </a:solidFill>
                <a:latin typeface="Arial"/>
                <a:cs typeface="Arial"/>
              </a:rPr>
              <a:t>sensory receptors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and </a:t>
            </a:r>
            <a:r>
              <a:rPr lang="en-US" sz="2400" b="1" i="1" u="sng" dirty="0" smtClean="0">
                <a:solidFill>
                  <a:srgbClr val="0000FF"/>
                </a:solidFill>
                <a:latin typeface="Arial"/>
                <a:cs typeface="Arial"/>
              </a:rPr>
              <a:t>receptors for chemical messengers</a:t>
            </a:r>
          </a:p>
          <a:p>
            <a:pPr marL="457200" indent="-457200">
              <a:buAutoNum type="arabicPeriod"/>
            </a:pPr>
            <a:endParaRPr lang="en-US" sz="2400" b="1" dirty="0" smtClean="0">
              <a:solidFill>
                <a:srgbClr val="0000FF"/>
              </a:solidFill>
              <a:latin typeface="Arial"/>
              <a:cs typeface="Arial"/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Target cell response is the result ONLY a particular messenger (usually the one under discussion)</a:t>
            </a:r>
          </a:p>
          <a:p>
            <a:pPr marL="457200" indent="-457200">
              <a:buAutoNum type="arabicPeriod"/>
            </a:pP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7760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82"/>
            <a:ext cx="9111689" cy="4653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 11:05 am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-11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: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5 am</a:t>
            </a:r>
          </a:p>
          <a:p>
            <a:pPr>
              <a:lnSpc>
                <a:spcPct val="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 Please answer the following question in your small group.</a:t>
            </a:r>
          </a:p>
          <a:p>
            <a:pPr>
              <a:lnSpc>
                <a:spcPct val="6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 2.  How would 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y</a:t>
            </a:r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ou determine if your students have 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Arial"/>
                <a:cs typeface="Arial"/>
              </a:rPr>
              <a:t>          misconception</a:t>
            </a:r>
            <a:r>
              <a:rPr lang="en-US" sz="2400" b="1" dirty="0">
                <a:solidFill>
                  <a:srgbClr val="0000FF"/>
                </a:solidFill>
                <a:latin typeface="Arial"/>
                <a:cs typeface="Arial"/>
              </a:rPr>
              <a:t>?</a:t>
            </a:r>
          </a:p>
          <a:p>
            <a:endParaRPr lang="en-US" sz="2400" b="1" dirty="0">
              <a:solidFill>
                <a:srgbClr val="0000FF"/>
              </a:solidFill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Arial"/>
                <a:cs typeface="Arial"/>
              </a:rPr>
              <a:t>	Write your answer (as legibly as possible) on the 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Arial"/>
                <a:cs typeface="Arial"/>
              </a:rPr>
              <a:t>	provided paper.</a:t>
            </a:r>
            <a:endParaRPr lang="en-US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US" sz="2400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sz="2400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3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11312</TotalTime>
  <Words>631</Words>
  <Application>Microsoft Macintosh PowerPoint</Application>
  <PresentationFormat>On-screen Show (4:3)</PresentationFormat>
  <Paragraphs>138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Wright</dc:creator>
  <cp:lastModifiedBy>Michael Graves</cp:lastModifiedBy>
  <cp:revision>155</cp:revision>
  <cp:lastPrinted>2016-06-15T19:46:23Z</cp:lastPrinted>
  <dcterms:created xsi:type="dcterms:W3CDTF">2016-06-04T09:27:39Z</dcterms:created>
  <dcterms:modified xsi:type="dcterms:W3CDTF">2016-06-28T15:33:27Z</dcterms:modified>
</cp:coreProperties>
</file>