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4" r:id="rId4"/>
    <p:sldId id="257" r:id="rId5"/>
    <p:sldId id="270" r:id="rId6"/>
    <p:sldId id="269" r:id="rId7"/>
    <p:sldId id="264" r:id="rId8"/>
    <p:sldId id="265" r:id="rId9"/>
    <p:sldId id="266" r:id="rId10"/>
    <p:sldId id="289" r:id="rId11"/>
    <p:sldId id="267" r:id="rId12"/>
    <p:sldId id="263" r:id="rId13"/>
    <p:sldId id="334" r:id="rId14"/>
    <p:sldId id="285" r:id="rId15"/>
    <p:sldId id="276" r:id="rId16"/>
    <p:sldId id="344" r:id="rId17"/>
    <p:sldId id="277" r:id="rId18"/>
    <p:sldId id="345" r:id="rId19"/>
    <p:sldId id="352" r:id="rId20"/>
    <p:sldId id="331" r:id="rId21"/>
    <p:sldId id="332" r:id="rId22"/>
    <p:sldId id="281" r:id="rId23"/>
    <p:sldId id="282" r:id="rId24"/>
    <p:sldId id="283" r:id="rId25"/>
    <p:sldId id="284" r:id="rId26"/>
    <p:sldId id="293" r:id="rId27"/>
    <p:sldId id="357" r:id="rId28"/>
    <p:sldId id="296" r:id="rId29"/>
    <p:sldId id="298" r:id="rId30"/>
    <p:sldId id="299" r:id="rId31"/>
    <p:sldId id="303" r:id="rId32"/>
    <p:sldId id="305" r:id="rId33"/>
    <p:sldId id="306" r:id="rId34"/>
    <p:sldId id="342" r:id="rId35"/>
    <p:sldId id="310" r:id="rId36"/>
    <p:sldId id="309" r:id="rId37"/>
    <p:sldId id="312" r:id="rId38"/>
    <p:sldId id="314" r:id="rId39"/>
    <p:sldId id="339" r:id="rId40"/>
    <p:sldId id="353" r:id="rId41"/>
    <p:sldId id="355" r:id="rId42"/>
    <p:sldId id="315" r:id="rId43"/>
    <p:sldId id="316" r:id="rId44"/>
    <p:sldId id="317" r:id="rId45"/>
    <p:sldId id="349" r:id="rId46"/>
    <p:sldId id="335" r:id="rId47"/>
    <p:sldId id="336" r:id="rId48"/>
    <p:sldId id="320" r:id="rId49"/>
    <p:sldId id="337" r:id="rId50"/>
    <p:sldId id="325" r:id="rId51"/>
    <p:sldId id="326" r:id="rId52"/>
    <p:sldId id="328" r:id="rId53"/>
    <p:sldId id="341" r:id="rId54"/>
    <p:sldId id="329"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6"/>
    <p:restoredTop sz="94679"/>
  </p:normalViewPr>
  <p:slideViewPr>
    <p:cSldViewPr snapToGrid="0" snapToObjects="1">
      <p:cViewPr varScale="1">
        <p:scale>
          <a:sx n="100" d="100"/>
          <a:sy n="100" d="100"/>
        </p:scale>
        <p:origin x="1264" y="16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7F272-0DDA-294A-BAA1-8D4E37D3F732}"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86738-4537-6E43-89D7-3692E936864B}" type="slidenum">
              <a:rPr lang="en-US" smtClean="0"/>
              <a:t>‹#›</a:t>
            </a:fld>
            <a:endParaRPr lang="en-US"/>
          </a:p>
        </p:txBody>
      </p:sp>
    </p:spTree>
    <p:extLst>
      <p:ext uri="{BB962C8B-B14F-4D97-AF65-F5344CB8AC3E}">
        <p14:creationId xmlns:p14="http://schemas.microsoft.com/office/powerpoint/2010/main" val="377461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7F272-0DDA-294A-BAA1-8D4E37D3F732}"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86738-4537-6E43-89D7-3692E936864B}" type="slidenum">
              <a:rPr lang="en-US" smtClean="0"/>
              <a:t>‹#›</a:t>
            </a:fld>
            <a:endParaRPr lang="en-US"/>
          </a:p>
        </p:txBody>
      </p:sp>
    </p:spTree>
    <p:extLst>
      <p:ext uri="{BB962C8B-B14F-4D97-AF65-F5344CB8AC3E}">
        <p14:creationId xmlns:p14="http://schemas.microsoft.com/office/powerpoint/2010/main" val="416032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7F272-0DDA-294A-BAA1-8D4E37D3F732}"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86738-4537-6E43-89D7-3692E936864B}" type="slidenum">
              <a:rPr lang="en-US" smtClean="0"/>
              <a:t>‹#›</a:t>
            </a:fld>
            <a:endParaRPr lang="en-US"/>
          </a:p>
        </p:txBody>
      </p:sp>
    </p:spTree>
    <p:extLst>
      <p:ext uri="{BB962C8B-B14F-4D97-AF65-F5344CB8AC3E}">
        <p14:creationId xmlns:p14="http://schemas.microsoft.com/office/powerpoint/2010/main" val="295773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7F272-0DDA-294A-BAA1-8D4E37D3F732}"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86738-4537-6E43-89D7-3692E936864B}" type="slidenum">
              <a:rPr lang="en-US" smtClean="0"/>
              <a:t>‹#›</a:t>
            </a:fld>
            <a:endParaRPr lang="en-US"/>
          </a:p>
        </p:txBody>
      </p:sp>
    </p:spTree>
    <p:extLst>
      <p:ext uri="{BB962C8B-B14F-4D97-AF65-F5344CB8AC3E}">
        <p14:creationId xmlns:p14="http://schemas.microsoft.com/office/powerpoint/2010/main" val="97871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7F272-0DDA-294A-BAA1-8D4E37D3F732}"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86738-4537-6E43-89D7-3692E936864B}" type="slidenum">
              <a:rPr lang="en-US" smtClean="0"/>
              <a:t>‹#›</a:t>
            </a:fld>
            <a:endParaRPr lang="en-US"/>
          </a:p>
        </p:txBody>
      </p:sp>
    </p:spTree>
    <p:extLst>
      <p:ext uri="{BB962C8B-B14F-4D97-AF65-F5344CB8AC3E}">
        <p14:creationId xmlns:p14="http://schemas.microsoft.com/office/powerpoint/2010/main" val="15323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7F272-0DDA-294A-BAA1-8D4E37D3F732}"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86738-4537-6E43-89D7-3692E936864B}" type="slidenum">
              <a:rPr lang="en-US" smtClean="0"/>
              <a:t>‹#›</a:t>
            </a:fld>
            <a:endParaRPr lang="en-US"/>
          </a:p>
        </p:txBody>
      </p:sp>
    </p:spTree>
    <p:extLst>
      <p:ext uri="{BB962C8B-B14F-4D97-AF65-F5344CB8AC3E}">
        <p14:creationId xmlns:p14="http://schemas.microsoft.com/office/powerpoint/2010/main" val="314587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7F272-0DDA-294A-BAA1-8D4E37D3F732}" type="datetimeFigureOut">
              <a:rPr lang="en-US" smtClean="0"/>
              <a:t>4/23/19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86738-4537-6E43-89D7-3692E936864B}" type="slidenum">
              <a:rPr lang="en-US" smtClean="0"/>
              <a:t>‹#›</a:t>
            </a:fld>
            <a:endParaRPr lang="en-US"/>
          </a:p>
        </p:txBody>
      </p:sp>
    </p:spTree>
    <p:extLst>
      <p:ext uri="{BB962C8B-B14F-4D97-AF65-F5344CB8AC3E}">
        <p14:creationId xmlns:p14="http://schemas.microsoft.com/office/powerpoint/2010/main" val="280392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7F272-0DDA-294A-BAA1-8D4E37D3F732}" type="datetimeFigureOut">
              <a:rPr lang="en-US" smtClean="0"/>
              <a:t>4/23/19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86738-4537-6E43-89D7-3692E936864B}" type="slidenum">
              <a:rPr lang="en-US" smtClean="0"/>
              <a:t>‹#›</a:t>
            </a:fld>
            <a:endParaRPr lang="en-US"/>
          </a:p>
        </p:txBody>
      </p:sp>
    </p:spTree>
    <p:extLst>
      <p:ext uri="{BB962C8B-B14F-4D97-AF65-F5344CB8AC3E}">
        <p14:creationId xmlns:p14="http://schemas.microsoft.com/office/powerpoint/2010/main" val="80999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7F272-0DDA-294A-BAA1-8D4E37D3F732}" type="datetimeFigureOut">
              <a:rPr lang="en-US" smtClean="0"/>
              <a:t>4/23/19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86738-4537-6E43-89D7-3692E936864B}" type="slidenum">
              <a:rPr lang="en-US" smtClean="0"/>
              <a:t>‹#›</a:t>
            </a:fld>
            <a:endParaRPr lang="en-US"/>
          </a:p>
        </p:txBody>
      </p:sp>
    </p:spTree>
    <p:extLst>
      <p:ext uri="{BB962C8B-B14F-4D97-AF65-F5344CB8AC3E}">
        <p14:creationId xmlns:p14="http://schemas.microsoft.com/office/powerpoint/2010/main" val="358277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7F272-0DDA-294A-BAA1-8D4E37D3F732}"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86738-4537-6E43-89D7-3692E936864B}" type="slidenum">
              <a:rPr lang="en-US" smtClean="0"/>
              <a:t>‹#›</a:t>
            </a:fld>
            <a:endParaRPr lang="en-US"/>
          </a:p>
        </p:txBody>
      </p:sp>
    </p:spTree>
    <p:extLst>
      <p:ext uri="{BB962C8B-B14F-4D97-AF65-F5344CB8AC3E}">
        <p14:creationId xmlns:p14="http://schemas.microsoft.com/office/powerpoint/2010/main" val="251475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7F272-0DDA-294A-BAA1-8D4E37D3F732}"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86738-4537-6E43-89D7-3692E936864B}" type="slidenum">
              <a:rPr lang="en-US" smtClean="0"/>
              <a:t>‹#›</a:t>
            </a:fld>
            <a:endParaRPr lang="en-US"/>
          </a:p>
        </p:txBody>
      </p:sp>
    </p:spTree>
    <p:extLst>
      <p:ext uri="{BB962C8B-B14F-4D97-AF65-F5344CB8AC3E}">
        <p14:creationId xmlns:p14="http://schemas.microsoft.com/office/powerpoint/2010/main" val="6490564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7F272-0DDA-294A-BAA1-8D4E37D3F732}" type="datetimeFigureOut">
              <a:rPr lang="en-US" smtClean="0"/>
              <a:t>4/23/19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86738-4537-6E43-89D7-3692E936864B}" type="slidenum">
              <a:rPr lang="en-US" smtClean="0"/>
              <a:t>‹#›</a:t>
            </a:fld>
            <a:endParaRPr lang="en-US"/>
          </a:p>
        </p:txBody>
      </p:sp>
    </p:spTree>
    <p:extLst>
      <p:ext uri="{BB962C8B-B14F-4D97-AF65-F5344CB8AC3E}">
        <p14:creationId xmlns:p14="http://schemas.microsoft.com/office/powerpoint/2010/main" val="3623362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5712"/>
            <a:ext cx="7772400" cy="2131667"/>
          </a:xfrm>
        </p:spPr>
        <p:txBody>
          <a:bodyPr>
            <a:normAutofit/>
          </a:bodyPr>
          <a:lstStyle/>
          <a:p>
            <a:r>
              <a:rPr lang="en-US" b="1" dirty="0" smtClean="0"/>
              <a:t>Teaching Physiology with </a:t>
            </a:r>
            <a:br>
              <a:rPr lang="en-US" b="1" dirty="0" smtClean="0"/>
            </a:br>
            <a:r>
              <a:rPr lang="en-US" b="1" dirty="0" smtClean="0"/>
              <a:t>Core Concepts</a:t>
            </a:r>
            <a:endParaRPr lang="en-US" b="1" dirty="0"/>
          </a:p>
        </p:txBody>
      </p:sp>
      <p:sp>
        <p:nvSpPr>
          <p:cNvPr id="3" name="Subtitle 2"/>
          <p:cNvSpPr>
            <a:spLocks noGrp="1"/>
          </p:cNvSpPr>
          <p:nvPr>
            <p:ph type="subTitle" idx="1"/>
          </p:nvPr>
        </p:nvSpPr>
        <p:spPr>
          <a:xfrm>
            <a:off x="1371600" y="3223567"/>
            <a:ext cx="6400800" cy="1752600"/>
          </a:xfrm>
        </p:spPr>
        <p:txBody>
          <a:bodyPr>
            <a:normAutofit fontScale="85000" lnSpcReduction="20000"/>
          </a:bodyPr>
          <a:lstStyle/>
          <a:p>
            <a:r>
              <a:rPr lang="en-US" b="1" dirty="0" smtClean="0">
                <a:solidFill>
                  <a:srgbClr val="008000"/>
                </a:solidFill>
              </a:rPr>
              <a:t>Joel Michael, PhD</a:t>
            </a:r>
          </a:p>
          <a:p>
            <a:r>
              <a:rPr lang="en-US" b="1" dirty="0" smtClean="0">
                <a:solidFill>
                  <a:srgbClr val="008000"/>
                </a:solidFill>
              </a:rPr>
              <a:t>Department of Physiology &amp; Biophysics</a:t>
            </a:r>
          </a:p>
          <a:p>
            <a:r>
              <a:rPr lang="en-US" b="1" dirty="0" smtClean="0">
                <a:solidFill>
                  <a:srgbClr val="008000"/>
                </a:solidFill>
              </a:rPr>
              <a:t>Rush Medical College</a:t>
            </a:r>
          </a:p>
          <a:p>
            <a:r>
              <a:rPr lang="en-US" b="1" dirty="0" smtClean="0">
                <a:solidFill>
                  <a:srgbClr val="008000"/>
                </a:solidFill>
              </a:rPr>
              <a:t>Chicago, IL</a:t>
            </a:r>
            <a:endParaRPr lang="en-US" b="1" dirty="0">
              <a:solidFill>
                <a:srgbClr val="008000"/>
              </a:solidFill>
            </a:endParaRPr>
          </a:p>
        </p:txBody>
      </p:sp>
      <p:pic>
        <p:nvPicPr>
          <p:cNvPr id="4" name="Picture 3"/>
          <p:cNvPicPr>
            <a:picLocks noChangeAspect="1"/>
          </p:cNvPicPr>
          <p:nvPr/>
        </p:nvPicPr>
        <p:blipFill>
          <a:blip r:embed="rId2"/>
          <a:stretch>
            <a:fillRect/>
          </a:stretch>
        </p:blipFill>
        <p:spPr>
          <a:xfrm>
            <a:off x="353391" y="6018974"/>
            <a:ext cx="1806646" cy="404743"/>
          </a:xfrm>
          <a:prstGeom prst="rect">
            <a:avLst/>
          </a:prstGeom>
        </p:spPr>
      </p:pic>
      <p:pic>
        <p:nvPicPr>
          <p:cNvPr id="5" name="Content Placeholder 3"/>
          <p:cNvPicPr>
            <a:picLocks noChangeAspect="1"/>
          </p:cNvPicPr>
          <p:nvPr/>
        </p:nvPicPr>
        <p:blipFill rotWithShape="1">
          <a:blip r:embed="rId3"/>
          <a:srcRect l="27241" t="19371" r="27402" b="23117"/>
          <a:stretch/>
        </p:blipFill>
        <p:spPr>
          <a:xfrm>
            <a:off x="7473673" y="5764697"/>
            <a:ext cx="1213127" cy="861392"/>
          </a:xfrm>
          <a:prstGeom prst="rect">
            <a:avLst/>
          </a:prstGeom>
        </p:spPr>
      </p:pic>
    </p:spTree>
    <p:extLst>
      <p:ext uri="{BB962C8B-B14F-4D97-AF65-F5344CB8AC3E}">
        <p14:creationId xmlns:p14="http://schemas.microsoft.com/office/powerpoint/2010/main" val="2350663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core concepts we have been working on </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5" name="Content Placeholder 1"/>
          <p:cNvSpPr txBox="1">
            <a:spLocks/>
          </p:cNvSpPr>
          <p:nvPr/>
        </p:nvSpPr>
        <p:spPr>
          <a:xfrm>
            <a:off x="353392" y="1478201"/>
            <a:ext cx="8333408" cy="4286496"/>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7400" b="1" i="1" dirty="0"/>
              <a:t>Cell-cell communications:</a:t>
            </a:r>
            <a:r>
              <a:rPr lang="en-US" sz="7400" i="1" dirty="0"/>
              <a:t> </a:t>
            </a:r>
            <a:r>
              <a:rPr lang="en-US" sz="7400" dirty="0"/>
              <a:t>The function of the organism requires that cells pass information to one another to coordinate their activities. These </a:t>
            </a:r>
            <a:r>
              <a:rPr lang="en-US" sz="7400" dirty="0" smtClean="0"/>
              <a:t>communication </a:t>
            </a:r>
            <a:r>
              <a:rPr lang="en-US" sz="7400" dirty="0"/>
              <a:t>processes include endocrine and neural signaling.</a:t>
            </a:r>
          </a:p>
          <a:p>
            <a:pPr marL="0" indent="0">
              <a:buNone/>
            </a:pPr>
            <a:r>
              <a:rPr lang="en-US" sz="7400" b="1" i="1" dirty="0"/>
              <a:t>Cell membrane:</a:t>
            </a:r>
            <a:r>
              <a:rPr lang="en-US" sz="7400" i="1" dirty="0"/>
              <a:t> </a:t>
            </a:r>
            <a:r>
              <a:rPr lang="en-US" sz="7400" dirty="0"/>
              <a:t>Cell plasma membranes are complex structures that determine what substances enter or leave the cell. They are essential for cell signaling, transport, and other processes. </a:t>
            </a:r>
          </a:p>
          <a:p>
            <a:pPr marL="0" indent="0">
              <a:buNone/>
            </a:pPr>
            <a:r>
              <a:rPr lang="en-US" sz="7400" b="1" i="1" dirty="0"/>
              <a:t>Flow down gradients:</a:t>
            </a:r>
            <a:r>
              <a:rPr lang="en-US" sz="7400" i="1" dirty="0"/>
              <a:t> </a:t>
            </a:r>
            <a:r>
              <a:rPr lang="en-US" sz="7400" dirty="0"/>
              <a:t>The transport of “stuff” (ions, molecules, blood, and gas) is a central process at all levels of organization in the organism, and a simple model describes such transport. </a:t>
            </a:r>
          </a:p>
          <a:p>
            <a:pPr marL="0" indent="0">
              <a:buNone/>
            </a:pPr>
            <a:r>
              <a:rPr lang="en-US" sz="7400" b="1" i="1" dirty="0"/>
              <a:t>Homeostasis:</a:t>
            </a:r>
            <a:r>
              <a:rPr lang="en-US" sz="7400" i="1" dirty="0"/>
              <a:t> </a:t>
            </a:r>
            <a:r>
              <a:rPr lang="en-US" sz="7400" dirty="0"/>
              <a:t>The internal environment of the organism is actively maintained constant by the function of cells, tissues, and organs organized into negative feedback systems. </a:t>
            </a:r>
          </a:p>
          <a:p>
            <a:pPr marL="0" indent="0">
              <a:buNone/>
            </a:pPr>
            <a:r>
              <a:rPr lang="en-US" sz="7400" b="1" i="1" dirty="0"/>
              <a:t>Mass balance:</a:t>
            </a:r>
            <a:r>
              <a:rPr lang="en-US" sz="7400" i="1" baseline="30000" dirty="0"/>
              <a:t> </a:t>
            </a:r>
            <a:r>
              <a:rPr lang="en-US" sz="7400" dirty="0"/>
              <a:t>The quantity of “stuff” in any system, or in a compartment in a system, is determined by the inputs to and the outputs from that system or compartment. </a:t>
            </a:r>
            <a:endParaRPr lang="en-US" sz="7400" dirty="0" smtClean="0"/>
          </a:p>
          <a:p>
            <a:pPr marL="0" indent="0">
              <a:buNone/>
            </a:pPr>
            <a:endParaRPr lang="en-US" sz="7400" dirty="0" smtClean="0"/>
          </a:p>
          <a:p>
            <a:pPr marL="0" indent="0">
              <a:buNone/>
            </a:pPr>
            <a:r>
              <a:rPr lang="en-US" sz="7400" b="1" dirty="0" smtClean="0">
                <a:solidFill>
                  <a:srgbClr val="FF0000"/>
                </a:solidFill>
              </a:rPr>
              <a:t>See handout for complete list and description of the 15 core concepts.</a:t>
            </a:r>
            <a:endParaRPr lang="en-US" sz="7400" b="1" dirty="0">
              <a:solidFill>
                <a:srgbClr val="FF0000"/>
              </a:solidFill>
            </a:endParaRPr>
          </a:p>
          <a:p>
            <a:pPr marL="0" indent="0" algn="ctr">
              <a:buFont typeface="Arial"/>
              <a:buNone/>
            </a:pPr>
            <a:endParaRPr lang="en-US" sz="4000" dirty="0" smtClean="0"/>
          </a:p>
          <a:p>
            <a:pPr marL="0" indent="0">
              <a:buFont typeface="Arial"/>
              <a:buNone/>
            </a:pPr>
            <a:endParaRPr lang="en-US" dirty="0"/>
          </a:p>
        </p:txBody>
      </p:sp>
    </p:spTree>
    <p:extLst>
      <p:ext uri="{BB962C8B-B14F-4D97-AF65-F5344CB8AC3E}">
        <p14:creationId xmlns:p14="http://schemas.microsoft.com/office/powerpoint/2010/main" val="382805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Our list of core concepts is NOT . . .</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7" name="Content Placeholder 1"/>
          <p:cNvSpPr txBox="1">
            <a:spLocks/>
          </p:cNvSpPr>
          <p:nvPr/>
        </p:nvSpPr>
        <p:spPr>
          <a:xfrm>
            <a:off x="872067" y="1362281"/>
            <a:ext cx="7408333" cy="41344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solidFill>
                <a:srgbClr val="FF0000"/>
              </a:solidFill>
            </a:endParaRPr>
          </a:p>
        </p:txBody>
      </p:sp>
      <p:sp>
        <p:nvSpPr>
          <p:cNvPr id="3" name="Rectangle 2"/>
          <p:cNvSpPr/>
          <p:nvPr/>
        </p:nvSpPr>
        <p:spPr>
          <a:xfrm>
            <a:off x="695739" y="1512957"/>
            <a:ext cx="7697304" cy="3970318"/>
          </a:xfrm>
          <a:prstGeom prst="rect">
            <a:avLst/>
          </a:prstGeom>
        </p:spPr>
        <p:txBody>
          <a:bodyPr wrap="square">
            <a:spAutoFit/>
          </a:bodyPr>
          <a:lstStyle/>
          <a:p>
            <a:pPr marL="514350" indent="-514350">
              <a:buAutoNum type="arabicPeriod"/>
            </a:pPr>
            <a:r>
              <a:rPr lang="en-US" sz="2800" dirty="0" smtClean="0"/>
              <a:t>an </a:t>
            </a:r>
            <a:r>
              <a:rPr lang="en-US" sz="2800" dirty="0"/>
              <a:t>attempt to systematically define the </a:t>
            </a:r>
            <a:r>
              <a:rPr lang="en-US" sz="2800" b="1" i="1" dirty="0"/>
              <a:t>science of </a:t>
            </a:r>
            <a:r>
              <a:rPr lang="en-US" sz="2800" b="1" i="1" dirty="0" smtClean="0"/>
              <a:t>physiology.</a:t>
            </a:r>
            <a:endParaRPr lang="en-US" sz="2800" b="1" i="1" dirty="0"/>
          </a:p>
          <a:p>
            <a:pPr marL="514350" indent="-514350">
              <a:buAutoNum type="arabicPeriod"/>
            </a:pPr>
            <a:r>
              <a:rPr lang="en-US" sz="2800" dirty="0"/>
              <a:t>i</a:t>
            </a:r>
            <a:r>
              <a:rPr lang="en-US" sz="2800" dirty="0" smtClean="0"/>
              <a:t>ntended to define </a:t>
            </a:r>
            <a:r>
              <a:rPr lang="en-US" sz="2800" dirty="0"/>
              <a:t>the content of a physiology </a:t>
            </a:r>
            <a:r>
              <a:rPr lang="en-US" sz="2800" b="1" i="1" dirty="0" smtClean="0"/>
              <a:t>course.</a:t>
            </a:r>
            <a:endParaRPr lang="en-US" sz="2800" b="1" i="1" dirty="0"/>
          </a:p>
          <a:p>
            <a:pPr marL="514350" indent="-514350">
              <a:buAutoNum type="arabicPeriod"/>
            </a:pPr>
            <a:r>
              <a:rPr lang="en-US" sz="2800" dirty="0"/>
              <a:t>i</a:t>
            </a:r>
            <a:r>
              <a:rPr lang="en-US" sz="2800" dirty="0" smtClean="0"/>
              <a:t>ntended to define </a:t>
            </a:r>
            <a:r>
              <a:rPr lang="en-US" sz="2800" dirty="0"/>
              <a:t>the content of a physiology </a:t>
            </a:r>
            <a:r>
              <a:rPr lang="en-US" sz="2800" b="1" i="1" dirty="0" smtClean="0"/>
              <a:t>curriculum.</a:t>
            </a:r>
            <a:endParaRPr lang="en-US" sz="2800" b="1" i="1" dirty="0"/>
          </a:p>
          <a:p>
            <a:pPr marL="514350" indent="-514350">
              <a:buAutoNum type="arabicPeriod"/>
            </a:pPr>
            <a:r>
              <a:rPr lang="en-US" sz="2800" dirty="0"/>
              <a:t>d</a:t>
            </a:r>
            <a:r>
              <a:rPr lang="en-US" sz="2800" dirty="0" smtClean="0"/>
              <a:t>efinitive (others could come with a different list).</a:t>
            </a:r>
            <a:endParaRPr lang="en-US" sz="2800" dirty="0"/>
          </a:p>
          <a:p>
            <a:endParaRPr lang="en-US" sz="2800" dirty="0"/>
          </a:p>
        </p:txBody>
      </p:sp>
    </p:spTree>
    <p:extLst>
      <p:ext uri="{BB962C8B-B14F-4D97-AF65-F5344CB8AC3E}">
        <p14:creationId xmlns:p14="http://schemas.microsoft.com/office/powerpoint/2010/main" val="2106576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Our list of core </a:t>
            </a:r>
            <a:r>
              <a:rPr lang="en-US" b="1" dirty="0"/>
              <a:t>concepts </a:t>
            </a:r>
            <a:r>
              <a:rPr lang="en-US" b="1" dirty="0" smtClean="0"/>
              <a:t>is . . .  </a:t>
            </a:r>
            <a:endParaRPr lang="en-US"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7" name="Content Placeholder 1"/>
          <p:cNvSpPr txBox="1">
            <a:spLocks/>
          </p:cNvSpPr>
          <p:nvPr/>
        </p:nvSpPr>
        <p:spPr>
          <a:xfrm>
            <a:off x="872067" y="1362281"/>
            <a:ext cx="7408333" cy="41344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solidFill>
                <a:srgbClr val="FF0000"/>
              </a:solidFill>
            </a:endParaRPr>
          </a:p>
        </p:txBody>
      </p:sp>
      <p:sp>
        <p:nvSpPr>
          <p:cNvPr id="3" name="Rectangle 2"/>
          <p:cNvSpPr/>
          <p:nvPr/>
        </p:nvSpPr>
        <p:spPr>
          <a:xfrm>
            <a:off x="706783" y="1417637"/>
            <a:ext cx="7796695" cy="3970318"/>
          </a:xfrm>
          <a:prstGeom prst="rect">
            <a:avLst/>
          </a:prstGeom>
        </p:spPr>
        <p:txBody>
          <a:bodyPr wrap="square">
            <a:spAutoFit/>
          </a:bodyPr>
          <a:lstStyle/>
          <a:p>
            <a:pPr marL="514350" indent="-514350">
              <a:buAutoNum type="arabicPeriod"/>
            </a:pPr>
            <a:r>
              <a:rPr lang="en-US" sz="2800" dirty="0" smtClean="0"/>
              <a:t>a </a:t>
            </a:r>
            <a:r>
              <a:rPr lang="en-US" sz="2800" dirty="0"/>
              <a:t>tool that </a:t>
            </a:r>
            <a:r>
              <a:rPr lang="en-US" sz="2800" b="1" i="1" dirty="0"/>
              <a:t>faculty</a:t>
            </a:r>
            <a:r>
              <a:rPr lang="en-US" sz="2800" dirty="0"/>
              <a:t> can use in designing and teaching a physiology </a:t>
            </a:r>
            <a:r>
              <a:rPr lang="en-US" sz="2800" dirty="0" smtClean="0"/>
              <a:t>course.</a:t>
            </a:r>
            <a:endParaRPr lang="en-US" sz="2800" dirty="0"/>
          </a:p>
          <a:p>
            <a:pPr marL="514350" indent="-514350">
              <a:buAutoNum type="arabicPeriod"/>
            </a:pPr>
            <a:r>
              <a:rPr lang="en-US" sz="2800" dirty="0" smtClean="0"/>
              <a:t>a </a:t>
            </a:r>
            <a:r>
              <a:rPr lang="en-US" sz="2800" dirty="0"/>
              <a:t>tool which </a:t>
            </a:r>
            <a:r>
              <a:rPr lang="en-US" sz="2800" b="1" i="1" dirty="0"/>
              <a:t>faculty</a:t>
            </a:r>
            <a:r>
              <a:rPr lang="en-US" sz="2800" dirty="0"/>
              <a:t> can use in designing a </a:t>
            </a:r>
            <a:r>
              <a:rPr lang="en-US" sz="2800" dirty="0" smtClean="0"/>
              <a:t>curriculum.</a:t>
            </a:r>
            <a:endParaRPr lang="en-US" sz="2800" dirty="0"/>
          </a:p>
          <a:p>
            <a:pPr marL="514350" indent="-514350">
              <a:buAutoNum type="arabicPeriod"/>
            </a:pPr>
            <a:r>
              <a:rPr lang="en-US" sz="2800" dirty="0" smtClean="0"/>
              <a:t>by </a:t>
            </a:r>
            <a:r>
              <a:rPr lang="en-US" sz="2800" dirty="0"/>
              <a:t>design, a tool to be used by </a:t>
            </a:r>
            <a:r>
              <a:rPr lang="en-US" sz="2800" b="1" i="1" dirty="0"/>
              <a:t>students</a:t>
            </a:r>
            <a:r>
              <a:rPr lang="en-US" sz="2800" dirty="0"/>
              <a:t> in their attempt to master </a:t>
            </a:r>
            <a:r>
              <a:rPr lang="en-US" sz="2800" dirty="0" smtClean="0"/>
              <a:t>physiology.</a:t>
            </a:r>
          </a:p>
          <a:p>
            <a:pPr marL="514350" indent="-514350">
              <a:buAutoNum type="arabicPeriod"/>
            </a:pPr>
            <a:r>
              <a:rPr lang="en-US" sz="2800" dirty="0" smtClean="0"/>
              <a:t>intended </a:t>
            </a:r>
            <a:r>
              <a:rPr lang="en-US" sz="2800" dirty="0"/>
              <a:t>to </a:t>
            </a:r>
            <a:r>
              <a:rPr lang="en-US" sz="2800" dirty="0" smtClean="0"/>
              <a:t>assist </a:t>
            </a:r>
            <a:r>
              <a:rPr lang="en-US" sz="2800" dirty="0"/>
              <a:t>teaching and </a:t>
            </a:r>
            <a:r>
              <a:rPr lang="en-US" sz="2800" dirty="0" smtClean="0"/>
              <a:t>learning of physiology; if the list and its items doesn’t do that, if it lacks utility, then it should be changed. </a:t>
            </a:r>
            <a:endParaRPr lang="en-US" sz="2800" dirty="0"/>
          </a:p>
        </p:txBody>
      </p:sp>
    </p:spTree>
    <p:extLst>
      <p:ext uri="{BB962C8B-B14F-4D97-AF65-F5344CB8AC3E}">
        <p14:creationId xmlns:p14="http://schemas.microsoft.com/office/powerpoint/2010/main" val="928226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35" y="274638"/>
            <a:ext cx="8685253" cy="1143000"/>
          </a:xfrm>
        </p:spPr>
        <p:txBody>
          <a:bodyPr>
            <a:normAutofit fontScale="90000"/>
          </a:bodyPr>
          <a:lstStyle/>
          <a:p>
            <a:r>
              <a:rPr lang="en-US" b="1" dirty="0" smtClean="0"/>
              <a:t>What changes might we make </a:t>
            </a:r>
            <a:br>
              <a:rPr lang="en-US" b="1" dirty="0" smtClean="0"/>
            </a:br>
            <a:r>
              <a:rPr lang="en-US" b="1" dirty="0" smtClean="0"/>
              <a:t>to the list of core concepts?</a:t>
            </a:r>
            <a:endParaRPr lang="en-US"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7" name="Content Placeholder 1"/>
          <p:cNvSpPr txBox="1">
            <a:spLocks/>
          </p:cNvSpPr>
          <p:nvPr/>
        </p:nvSpPr>
        <p:spPr>
          <a:xfrm>
            <a:off x="872067" y="1362281"/>
            <a:ext cx="7408333" cy="41344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solidFill>
                <a:srgbClr val="FF0000"/>
              </a:solidFill>
            </a:endParaRPr>
          </a:p>
        </p:txBody>
      </p:sp>
      <p:sp>
        <p:nvSpPr>
          <p:cNvPr id="3" name="Rectangle 2"/>
          <p:cNvSpPr/>
          <p:nvPr/>
        </p:nvSpPr>
        <p:spPr>
          <a:xfrm>
            <a:off x="706783" y="1772783"/>
            <a:ext cx="7796695" cy="3970318"/>
          </a:xfrm>
          <a:prstGeom prst="rect">
            <a:avLst/>
          </a:prstGeom>
        </p:spPr>
        <p:txBody>
          <a:bodyPr wrap="square">
            <a:spAutoFit/>
          </a:bodyPr>
          <a:lstStyle/>
          <a:p>
            <a:r>
              <a:rPr lang="en-US" sz="2800" dirty="0" smtClean="0"/>
              <a:t>The original list of 8 big ideas from the CAB meeting included “</a:t>
            </a:r>
            <a:r>
              <a:rPr lang="en-US" sz="2800" b="1" i="1" dirty="0" smtClean="0"/>
              <a:t>information flow</a:t>
            </a:r>
            <a:r>
              <a:rPr lang="en-US" sz="2800" dirty="0" smtClean="0"/>
              <a:t>.”</a:t>
            </a:r>
          </a:p>
          <a:p>
            <a:endParaRPr lang="en-US" sz="2800" dirty="0"/>
          </a:p>
          <a:p>
            <a:r>
              <a:rPr lang="en-US" sz="2800" dirty="0" smtClean="0"/>
              <a:t>Our list of 15 core concepts includes </a:t>
            </a:r>
            <a:r>
              <a:rPr lang="en-US" sz="2800" b="1" i="1" dirty="0" smtClean="0"/>
              <a:t>“genes to proteins”</a:t>
            </a:r>
            <a:r>
              <a:rPr lang="en-US" sz="2800" dirty="0" smtClean="0"/>
              <a:t> and </a:t>
            </a:r>
            <a:r>
              <a:rPr lang="en-US" sz="2800" b="1" i="1" dirty="0" smtClean="0"/>
              <a:t>“cell-cell communication,” </a:t>
            </a:r>
            <a:r>
              <a:rPr lang="en-US" sz="2800" dirty="0" smtClean="0"/>
              <a:t>two different kinds of information flow.</a:t>
            </a:r>
          </a:p>
          <a:p>
            <a:endParaRPr lang="en-US" sz="2800" dirty="0"/>
          </a:p>
          <a:p>
            <a:r>
              <a:rPr lang="en-US" sz="2800" dirty="0" smtClean="0"/>
              <a:t>However, this means that the “big idea” of information is either missing or duplicated.</a:t>
            </a:r>
          </a:p>
        </p:txBody>
      </p:sp>
    </p:spTree>
    <p:extLst>
      <p:ext uri="{BB962C8B-B14F-4D97-AF65-F5344CB8AC3E}">
        <p14:creationId xmlns:p14="http://schemas.microsoft.com/office/powerpoint/2010/main" val="1070676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do core concepts look like?</a:t>
            </a:r>
            <a:br>
              <a:rPr lang="en-US" b="1" dirty="0" smtClean="0"/>
            </a:br>
            <a:r>
              <a:rPr lang="en-US" sz="3600" b="1" dirty="0" smtClean="0"/>
              <a:t>Visual representation of </a:t>
            </a:r>
            <a:r>
              <a:rPr lang="en-US" sz="3600" b="1" i="1" dirty="0" smtClean="0"/>
              <a:t>homeostasis</a:t>
            </a:r>
            <a:endParaRPr lang="en-US" sz="3600" b="1" i="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7" name="Content Placeholder 1"/>
          <p:cNvSpPr txBox="1">
            <a:spLocks/>
          </p:cNvSpPr>
          <p:nvPr/>
        </p:nvSpPr>
        <p:spPr>
          <a:xfrm>
            <a:off x="872067" y="1362281"/>
            <a:ext cx="7408333" cy="41344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solidFill>
                <a:srgbClr val="FF0000"/>
              </a:solidFill>
            </a:endParaRPr>
          </a:p>
        </p:txBody>
      </p:sp>
      <p:pic>
        <p:nvPicPr>
          <p:cNvPr id="8" name="Picture 7"/>
          <p:cNvPicPr>
            <a:picLocks noChangeAspect="1"/>
          </p:cNvPicPr>
          <p:nvPr/>
        </p:nvPicPr>
        <p:blipFill>
          <a:blip r:embed="rId4"/>
          <a:stretch>
            <a:fillRect/>
          </a:stretch>
        </p:blipFill>
        <p:spPr>
          <a:xfrm>
            <a:off x="1879600" y="1750932"/>
            <a:ext cx="5384800" cy="3886200"/>
          </a:xfrm>
          <a:prstGeom prst="rect">
            <a:avLst/>
          </a:prstGeom>
        </p:spPr>
      </p:pic>
    </p:spTree>
    <p:extLst>
      <p:ext uri="{BB962C8B-B14F-4D97-AF65-F5344CB8AC3E}">
        <p14:creationId xmlns:p14="http://schemas.microsoft.com/office/powerpoint/2010/main" val="127193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5" name="Content Placeholder 1"/>
          <p:cNvSpPr txBox="1">
            <a:spLocks/>
          </p:cNvSpPr>
          <p:nvPr/>
        </p:nvSpPr>
        <p:spPr>
          <a:xfrm>
            <a:off x="872067" y="1478201"/>
            <a:ext cx="7408333" cy="41429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4000" dirty="0" smtClean="0"/>
          </a:p>
          <a:p>
            <a:pPr marL="0" indent="0" algn="ctr">
              <a:buFont typeface="Arial"/>
              <a:buNone/>
            </a:pPr>
            <a:endParaRPr lang="en-US" sz="4000" dirty="0" smtClean="0"/>
          </a:p>
          <a:p>
            <a:pPr marL="0" indent="0">
              <a:buFont typeface="Arial"/>
              <a:buNone/>
            </a:pPr>
            <a:endParaRPr lang="en-US" dirty="0"/>
          </a:p>
        </p:txBody>
      </p:sp>
      <p:pic>
        <p:nvPicPr>
          <p:cNvPr id="3" name="Picture 2"/>
          <p:cNvPicPr>
            <a:picLocks noChangeAspect="1"/>
          </p:cNvPicPr>
          <p:nvPr/>
        </p:nvPicPr>
        <p:blipFill>
          <a:blip r:embed="rId4"/>
          <a:stretch>
            <a:fillRect/>
          </a:stretch>
        </p:blipFill>
        <p:spPr>
          <a:xfrm>
            <a:off x="3314700" y="0"/>
            <a:ext cx="2503222" cy="6858000"/>
          </a:xfrm>
          <a:prstGeom prst="rect">
            <a:avLst/>
          </a:prstGeom>
        </p:spPr>
      </p:pic>
      <p:sp>
        <p:nvSpPr>
          <p:cNvPr id="7" name="TextBox 6"/>
          <p:cNvSpPr txBox="1"/>
          <p:nvPr/>
        </p:nvSpPr>
        <p:spPr>
          <a:xfrm rot="16200000">
            <a:off x="-1602540" y="1610323"/>
            <a:ext cx="5546350" cy="1569660"/>
          </a:xfrm>
          <a:prstGeom prst="rect">
            <a:avLst/>
          </a:prstGeom>
          <a:noFill/>
        </p:spPr>
        <p:txBody>
          <a:bodyPr wrap="square" rtlCol="0">
            <a:spAutoFit/>
          </a:bodyPr>
          <a:lstStyle/>
          <a:p>
            <a:r>
              <a:rPr lang="en-US" sz="3200" b="1" dirty="0" smtClean="0"/>
              <a:t>Visual representation</a:t>
            </a:r>
          </a:p>
          <a:p>
            <a:r>
              <a:rPr lang="en-US" sz="3200" b="1" dirty="0" smtClean="0"/>
              <a:t> (simplified) of </a:t>
            </a:r>
          </a:p>
          <a:p>
            <a:r>
              <a:rPr lang="en-US" sz="3200" b="1" i="1" dirty="0" smtClean="0"/>
              <a:t>cell-cell communication</a:t>
            </a:r>
            <a:endParaRPr lang="en-US" sz="3200" b="1" i="1" dirty="0"/>
          </a:p>
        </p:txBody>
      </p:sp>
    </p:spTree>
    <p:extLst>
      <p:ext uri="{BB962C8B-B14F-4D97-AF65-F5344CB8AC3E}">
        <p14:creationId xmlns:p14="http://schemas.microsoft.com/office/powerpoint/2010/main" val="2487958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is a conceptual framework </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5" name="Content Placeholder 1"/>
          <p:cNvSpPr txBox="1">
            <a:spLocks/>
          </p:cNvSpPr>
          <p:nvPr/>
        </p:nvSpPr>
        <p:spPr>
          <a:xfrm>
            <a:off x="353392" y="1478201"/>
            <a:ext cx="8333408" cy="41429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p>
          <a:p>
            <a:pPr marL="0" indent="0">
              <a:buFont typeface="Arial"/>
              <a:buNone/>
            </a:pPr>
            <a:endParaRPr lang="en-US" dirty="0"/>
          </a:p>
        </p:txBody>
      </p:sp>
      <p:sp>
        <p:nvSpPr>
          <p:cNvPr id="3" name="TextBox 2"/>
          <p:cNvSpPr txBox="1"/>
          <p:nvPr/>
        </p:nvSpPr>
        <p:spPr>
          <a:xfrm>
            <a:off x="706782" y="1261788"/>
            <a:ext cx="7807739" cy="4585871"/>
          </a:xfrm>
          <a:prstGeom prst="rect">
            <a:avLst/>
          </a:prstGeom>
          <a:noFill/>
        </p:spPr>
        <p:txBody>
          <a:bodyPr wrap="square" rtlCol="0">
            <a:spAutoFit/>
          </a:bodyPr>
          <a:lstStyle/>
          <a:p>
            <a:r>
              <a:rPr lang="en-US" sz="2800" dirty="0" smtClean="0"/>
              <a:t>A conceptual framework (CF) is a complete statement of the ideas that make up a core concept.</a:t>
            </a:r>
          </a:p>
          <a:p>
            <a:endParaRPr lang="en-US" sz="2000" dirty="0"/>
          </a:p>
          <a:p>
            <a:r>
              <a:rPr lang="en-US" sz="2800" dirty="0" smtClean="0"/>
              <a:t>We have organized our CFs </a:t>
            </a:r>
            <a:r>
              <a:rPr lang="en-US" sz="2800" dirty="0" err="1" smtClean="0"/>
              <a:t>heirarchically</a:t>
            </a:r>
            <a:r>
              <a:rPr lang="en-US" sz="2800" dirty="0" smtClean="0"/>
              <a:t> such that they resemble an outline.  Some of our CFs are “flat” and others are “deep.”  The depth of a CF is primarily determined by the complexity of the core concept.</a:t>
            </a:r>
          </a:p>
          <a:p>
            <a:endParaRPr lang="en-US" sz="2000" dirty="0"/>
          </a:p>
          <a:p>
            <a:r>
              <a:rPr lang="en-US" sz="2800" dirty="0" smtClean="0"/>
              <a:t>The process of writing a CF is often referred to as “unpacking” the core concept.</a:t>
            </a:r>
            <a:endParaRPr lang="en-US" sz="2800" dirty="0"/>
          </a:p>
        </p:txBody>
      </p:sp>
    </p:spTree>
    <p:extLst>
      <p:ext uri="{BB962C8B-B14F-4D97-AF65-F5344CB8AC3E}">
        <p14:creationId xmlns:p14="http://schemas.microsoft.com/office/powerpoint/2010/main" val="3071367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CF for </a:t>
            </a:r>
            <a:r>
              <a:rPr lang="en-US" b="1" i="1" dirty="0" smtClean="0"/>
              <a:t>cell membrane</a:t>
            </a:r>
            <a:endParaRPr lang="en-US" b="1" i="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5" name="Content Placeholder 1"/>
          <p:cNvSpPr txBox="1">
            <a:spLocks/>
          </p:cNvSpPr>
          <p:nvPr/>
        </p:nvSpPr>
        <p:spPr>
          <a:xfrm>
            <a:off x="457200" y="1478201"/>
            <a:ext cx="8229599" cy="4286496"/>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9600" dirty="0" smtClean="0"/>
              <a:t>CM1	The </a:t>
            </a:r>
            <a:r>
              <a:rPr lang="en-US" sz="9600" dirty="0"/>
              <a:t>cell membrane is a lipoprotein bilayer.</a:t>
            </a:r>
          </a:p>
          <a:p>
            <a:pPr marL="0" indent="0">
              <a:buNone/>
            </a:pPr>
            <a:r>
              <a:rPr lang="en-US" sz="9600" dirty="0"/>
              <a:t>	</a:t>
            </a:r>
            <a:r>
              <a:rPr lang="en-US" sz="9600" dirty="0" smtClean="0"/>
              <a:t>	CM1.1</a:t>
            </a:r>
            <a:r>
              <a:rPr lang="en-US" sz="9600" dirty="0"/>
              <a:t>	</a:t>
            </a:r>
            <a:r>
              <a:rPr lang="en-US" sz="9600" dirty="0" smtClean="0"/>
              <a:t>The </a:t>
            </a:r>
            <a:r>
              <a:rPr lang="en-US" sz="9600" dirty="0"/>
              <a:t>bilayer consists of two layers of </a:t>
            </a:r>
            <a:r>
              <a:rPr lang="en-US" sz="9600" dirty="0" smtClean="0"/>
              <a:t>phospholipid</a:t>
            </a:r>
          </a:p>
          <a:p>
            <a:pPr marL="0" indent="0">
              <a:buNone/>
            </a:pPr>
            <a:r>
              <a:rPr lang="en-US" sz="9600" dirty="0" smtClean="0"/>
              <a:t> 				molecules</a:t>
            </a:r>
            <a:r>
              <a:rPr lang="en-US" sz="9600" dirty="0"/>
              <a:t>, </a:t>
            </a:r>
            <a:r>
              <a:rPr lang="en-US" sz="9600" dirty="0" smtClean="0"/>
              <a:t>each with </a:t>
            </a:r>
            <a:r>
              <a:rPr lang="en-US" sz="9600" dirty="0"/>
              <a:t>a polar head (hydrophilic</a:t>
            </a:r>
            <a:r>
              <a:rPr lang="en-US" sz="9600" dirty="0" smtClean="0"/>
              <a:t>)</a:t>
            </a:r>
          </a:p>
          <a:p>
            <a:pPr marL="0" indent="0">
              <a:buNone/>
            </a:pPr>
            <a:r>
              <a:rPr lang="en-US" sz="9600" dirty="0" smtClean="0"/>
              <a:t> 				and </a:t>
            </a:r>
            <a:r>
              <a:rPr lang="en-US" sz="9600" dirty="0"/>
              <a:t>two </a:t>
            </a:r>
            <a:r>
              <a:rPr lang="en-US" sz="9600" dirty="0" smtClean="0"/>
              <a:t>non</a:t>
            </a:r>
            <a:r>
              <a:rPr lang="en-US" sz="9600" dirty="0"/>
              <a:t>-polar (hydrophobic) tails</a:t>
            </a:r>
            <a:r>
              <a:rPr lang="en-US" sz="9600" dirty="0" smtClean="0"/>
              <a:t>.</a:t>
            </a:r>
            <a:endParaRPr lang="en-US" sz="9600" dirty="0"/>
          </a:p>
          <a:p>
            <a:pPr marL="0" indent="0">
              <a:buNone/>
            </a:pPr>
            <a:r>
              <a:rPr lang="en-US" sz="9600" dirty="0" smtClean="0"/>
              <a:t>		CM1.2</a:t>
            </a:r>
            <a:r>
              <a:rPr lang="en-US" sz="9600" dirty="0"/>
              <a:t>	</a:t>
            </a:r>
            <a:r>
              <a:rPr lang="en-US" sz="9600" dirty="0" smtClean="0"/>
              <a:t>The </a:t>
            </a:r>
            <a:r>
              <a:rPr lang="en-US" sz="9600" dirty="0"/>
              <a:t>cell membrane includes a number of </a:t>
            </a:r>
            <a:r>
              <a:rPr lang="en-US" sz="9600" dirty="0" smtClean="0"/>
              <a:t>different 				types </a:t>
            </a:r>
            <a:r>
              <a:rPr lang="en-US" sz="9600" dirty="0"/>
              <a:t>of </a:t>
            </a:r>
            <a:r>
              <a:rPr lang="en-US" sz="9600" dirty="0" smtClean="0"/>
              <a:t>molecules</a:t>
            </a:r>
            <a:r>
              <a:rPr lang="en-US" sz="9600" dirty="0"/>
              <a:t>, </a:t>
            </a:r>
            <a:r>
              <a:rPr lang="en-US" sz="9600" dirty="0" smtClean="0"/>
              <a:t>including </a:t>
            </a:r>
            <a:r>
              <a:rPr lang="en-US" sz="9600" dirty="0"/>
              <a:t>proteins </a:t>
            </a:r>
            <a:r>
              <a:rPr lang="en-US" sz="9600" dirty="0" smtClean="0"/>
              <a:t>(</a:t>
            </a:r>
            <a:r>
              <a:rPr lang="en-US" sz="9600" dirty="0"/>
              <a:t>the fluid </a:t>
            </a:r>
            <a:r>
              <a:rPr lang="en-US" sz="9600" dirty="0" smtClean="0"/>
              <a:t>				mosaic </a:t>
            </a:r>
            <a:r>
              <a:rPr lang="en-US" sz="9600" dirty="0"/>
              <a:t>model)</a:t>
            </a:r>
            <a:r>
              <a:rPr lang="en-US" sz="9600" dirty="0" smtClean="0"/>
              <a:t>.</a:t>
            </a:r>
          </a:p>
          <a:p>
            <a:pPr marL="0" indent="0">
              <a:buNone/>
            </a:pPr>
            <a:r>
              <a:rPr lang="en-US" sz="9600" dirty="0" smtClean="0"/>
              <a:t>				CM1.2.1</a:t>
            </a:r>
            <a:r>
              <a:rPr lang="en-US" sz="9600" dirty="0"/>
              <a:t>	</a:t>
            </a:r>
            <a:r>
              <a:rPr lang="en-US" sz="9600" dirty="0" smtClean="0"/>
              <a:t>	Some </a:t>
            </a:r>
            <a:r>
              <a:rPr lang="en-US" sz="9600" dirty="0"/>
              <a:t>proteins are embedded </a:t>
            </a:r>
            <a:r>
              <a:rPr lang="en-US" sz="9600" dirty="0" smtClean="0"/>
              <a:t>in 								and </a:t>
            </a:r>
            <a:r>
              <a:rPr lang="en-US" sz="9600" dirty="0"/>
              <a:t>span the </a:t>
            </a:r>
            <a:r>
              <a:rPr lang="en-US" sz="9600" dirty="0" smtClean="0"/>
              <a:t>membrane</a:t>
            </a:r>
            <a:r>
              <a:rPr lang="en-US" sz="9600" dirty="0"/>
              <a:t>.</a:t>
            </a:r>
          </a:p>
          <a:p>
            <a:pPr marL="0" indent="0">
              <a:buNone/>
            </a:pPr>
            <a:r>
              <a:rPr lang="en-US" sz="9600" dirty="0"/>
              <a:t>	</a:t>
            </a:r>
            <a:r>
              <a:rPr lang="en-US" sz="9600" dirty="0" smtClean="0"/>
              <a:t>			CM1.2.2</a:t>
            </a:r>
            <a:r>
              <a:rPr lang="en-US" sz="9600" dirty="0"/>
              <a:t>	</a:t>
            </a:r>
            <a:r>
              <a:rPr lang="en-US" sz="9600" dirty="0" smtClean="0"/>
              <a:t>	Some </a:t>
            </a:r>
            <a:r>
              <a:rPr lang="en-US" sz="9600" dirty="0"/>
              <a:t>proteins are attached to </a:t>
            </a:r>
            <a:r>
              <a:rPr lang="en-US" sz="9600" dirty="0" smtClean="0"/>
              <a:t>								either </a:t>
            </a:r>
            <a:r>
              <a:rPr lang="en-US" sz="9600" dirty="0"/>
              <a:t>the </a:t>
            </a:r>
            <a:r>
              <a:rPr lang="en-US" sz="9600" dirty="0" smtClean="0"/>
              <a:t>interior </a:t>
            </a:r>
            <a:r>
              <a:rPr lang="en-US" sz="9600" dirty="0"/>
              <a:t>or exterior of </a:t>
            </a:r>
            <a:r>
              <a:rPr lang="en-US" sz="9600" dirty="0" smtClean="0"/>
              <a:t>								the </a:t>
            </a:r>
            <a:r>
              <a:rPr lang="en-US" sz="9600" dirty="0"/>
              <a:t>membrane.</a:t>
            </a:r>
          </a:p>
          <a:p>
            <a:pPr marL="0" indent="0">
              <a:buNone/>
            </a:pPr>
            <a:r>
              <a:rPr lang="en-US" sz="9600" dirty="0"/>
              <a:t> </a:t>
            </a:r>
          </a:p>
          <a:p>
            <a:pPr marL="0" indent="0" algn="ctr">
              <a:buFont typeface="Arial"/>
              <a:buNone/>
            </a:pPr>
            <a:endParaRPr lang="en-US" sz="4000" dirty="0" smtClean="0"/>
          </a:p>
          <a:p>
            <a:pPr marL="0" indent="0" algn="ctr">
              <a:buFont typeface="Arial"/>
              <a:buNone/>
            </a:pPr>
            <a:endParaRPr lang="en-US" sz="4000" dirty="0" smtClean="0"/>
          </a:p>
          <a:p>
            <a:pPr marL="0" indent="0">
              <a:buFont typeface="Arial"/>
              <a:buNone/>
            </a:pPr>
            <a:endParaRPr lang="en-US" dirty="0"/>
          </a:p>
        </p:txBody>
      </p:sp>
    </p:spTree>
    <p:extLst>
      <p:ext uri="{BB962C8B-B14F-4D97-AF65-F5344CB8AC3E}">
        <p14:creationId xmlns:p14="http://schemas.microsoft.com/office/powerpoint/2010/main" val="953464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concept inventory?</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5" name="Content Placeholder 1"/>
          <p:cNvSpPr txBox="1">
            <a:spLocks/>
          </p:cNvSpPr>
          <p:nvPr/>
        </p:nvSpPr>
        <p:spPr>
          <a:xfrm>
            <a:off x="872067" y="1478201"/>
            <a:ext cx="7408333" cy="41429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A concept inventory is a validated assessment tool that is intended to determine the extent to which the student understands a particular core concept independently of her knowledge of the details of the physiology.</a:t>
            </a:r>
          </a:p>
          <a:p>
            <a:pPr marL="0" indent="0">
              <a:buFont typeface="Arial"/>
              <a:buNone/>
            </a:pPr>
            <a:endParaRPr lang="en-US" dirty="0" smtClean="0"/>
          </a:p>
          <a:p>
            <a:pPr marL="0" indent="0">
              <a:buFont typeface="Arial"/>
              <a:buNone/>
            </a:pPr>
            <a:endParaRPr lang="en-US" dirty="0"/>
          </a:p>
        </p:txBody>
      </p:sp>
      <p:sp>
        <p:nvSpPr>
          <p:cNvPr id="3" name="TextBox 2"/>
          <p:cNvSpPr txBox="1"/>
          <p:nvPr/>
        </p:nvSpPr>
        <p:spPr>
          <a:xfrm>
            <a:off x="4627217" y="332408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62056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does it mean to “validate” a concept inventory?</a:t>
            </a:r>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5" name="Content Placeholder 1"/>
          <p:cNvSpPr txBox="1">
            <a:spLocks/>
          </p:cNvSpPr>
          <p:nvPr/>
        </p:nvSpPr>
        <p:spPr>
          <a:xfrm>
            <a:off x="872067" y="1478201"/>
            <a:ext cx="7408333" cy="41429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p>
          <a:p>
            <a:pPr marL="0" indent="0">
              <a:buFont typeface="Arial"/>
              <a:buNone/>
            </a:pPr>
            <a:endParaRPr lang="en-US" dirty="0"/>
          </a:p>
        </p:txBody>
      </p:sp>
      <p:sp>
        <p:nvSpPr>
          <p:cNvPr id="3" name="TextBox 2"/>
          <p:cNvSpPr txBox="1"/>
          <p:nvPr/>
        </p:nvSpPr>
        <p:spPr>
          <a:xfrm>
            <a:off x="4627217" y="3324087"/>
            <a:ext cx="184666" cy="369332"/>
          </a:xfrm>
          <a:prstGeom prst="rect">
            <a:avLst/>
          </a:prstGeom>
          <a:noFill/>
        </p:spPr>
        <p:txBody>
          <a:bodyPr wrap="none" rtlCol="0">
            <a:spAutoFit/>
          </a:bodyPr>
          <a:lstStyle/>
          <a:p>
            <a:endParaRPr lang="en-US" dirty="0"/>
          </a:p>
        </p:txBody>
      </p:sp>
      <p:sp>
        <p:nvSpPr>
          <p:cNvPr id="8"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It means applying a number of tests, many of them statistical, to determine that</a:t>
            </a:r>
          </a:p>
          <a:p>
            <a:pPr lvl="1"/>
            <a:r>
              <a:rPr lang="en-US" smtClean="0"/>
              <a:t>there is content validity</a:t>
            </a:r>
          </a:p>
          <a:p>
            <a:pPr lvl="1"/>
            <a:r>
              <a:rPr lang="en-US" smtClean="0"/>
              <a:t>the inventory is reliable (repeatable)</a:t>
            </a:r>
          </a:p>
          <a:p>
            <a:pPr lvl="1"/>
            <a:r>
              <a:rPr lang="en-US" smtClean="0"/>
              <a:t>the inventory does discriminate between students with different levels of knowledge</a:t>
            </a:r>
          </a:p>
          <a:p>
            <a:pPr lvl="1"/>
            <a:r>
              <a:rPr lang="en-US" smtClean="0"/>
              <a:t>items are not biased against any group (gender, first language, etc).</a:t>
            </a:r>
          </a:p>
          <a:p>
            <a:pPr lvl="1"/>
            <a:endParaRPr lang="en-US" dirty="0"/>
          </a:p>
        </p:txBody>
      </p:sp>
    </p:spTree>
    <p:extLst>
      <p:ext uri="{BB962C8B-B14F-4D97-AF65-F5344CB8AC3E}">
        <p14:creationId xmlns:p14="http://schemas.microsoft.com/office/powerpoint/2010/main" val="448991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Acknowledgments</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5" name="Content Placeholder 1"/>
          <p:cNvSpPr txBox="1">
            <a:spLocks/>
          </p:cNvSpPr>
          <p:nvPr/>
        </p:nvSpPr>
        <p:spPr>
          <a:xfrm>
            <a:off x="872067" y="1478201"/>
            <a:ext cx="7408333" cy="414292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i="1" u="sng" dirty="0" smtClean="0"/>
              <a:t>THE CAP TEAM</a:t>
            </a:r>
          </a:p>
          <a:p>
            <a:pPr marL="0" indent="0" algn="ctr">
              <a:buFont typeface="Arial"/>
              <a:buNone/>
            </a:pPr>
            <a:r>
              <a:rPr lang="en-US" dirty="0" smtClean="0"/>
              <a:t>Joel Michael</a:t>
            </a:r>
          </a:p>
          <a:p>
            <a:pPr marL="0" indent="0" algn="ctr">
              <a:buFont typeface="Arial"/>
              <a:buNone/>
            </a:pPr>
            <a:r>
              <a:rPr lang="en-US" dirty="0" smtClean="0"/>
              <a:t>Jenny McFarland</a:t>
            </a:r>
          </a:p>
          <a:p>
            <a:pPr marL="0" indent="0" algn="ctr">
              <a:buFont typeface="Arial"/>
              <a:buNone/>
            </a:pPr>
            <a:r>
              <a:rPr lang="en-US" dirty="0" smtClean="0"/>
              <a:t>Harold Modell</a:t>
            </a:r>
          </a:p>
          <a:p>
            <a:pPr marL="0" indent="0" algn="ctr">
              <a:buFont typeface="Arial"/>
              <a:buNone/>
            </a:pPr>
            <a:r>
              <a:rPr lang="en-US" dirty="0" smtClean="0"/>
              <a:t>Mary Pat </a:t>
            </a:r>
            <a:r>
              <a:rPr lang="en-US" dirty="0" err="1" smtClean="0"/>
              <a:t>Wenderoth</a:t>
            </a:r>
            <a:endParaRPr lang="en-US" dirty="0" smtClean="0"/>
          </a:p>
          <a:p>
            <a:pPr marL="0" indent="0" algn="ctr">
              <a:buFont typeface="Arial"/>
              <a:buNone/>
            </a:pPr>
            <a:r>
              <a:rPr lang="en-US" dirty="0" smtClean="0"/>
              <a:t>Bill Cliff</a:t>
            </a:r>
          </a:p>
          <a:p>
            <a:pPr marL="0" indent="0" algn="ctr">
              <a:buFont typeface="Arial"/>
              <a:buNone/>
            </a:pPr>
            <a:r>
              <a:rPr lang="en-US" dirty="0" smtClean="0"/>
              <a:t>Ann Wright (</a:t>
            </a:r>
            <a:r>
              <a:rPr lang="en-US" i="1" dirty="0" err="1" smtClean="0"/>
              <a:t>dec</a:t>
            </a:r>
            <a:r>
              <a:rPr lang="en-US" dirty="0" smtClean="0"/>
              <a:t>)</a:t>
            </a:r>
          </a:p>
          <a:p>
            <a:pPr marL="0" indent="0" algn="ctr">
              <a:buFont typeface="Arial"/>
              <a:buNone/>
            </a:pPr>
            <a:r>
              <a:rPr lang="en-US" b="1" i="1" u="sng" dirty="0" smtClean="0"/>
              <a:t>NATIONAL SCIENCE FOUNDATION</a:t>
            </a:r>
          </a:p>
          <a:p>
            <a:pPr marL="0" indent="0" algn="ctr">
              <a:buFont typeface="Arial"/>
              <a:buNone/>
            </a:pPr>
            <a:endParaRPr lang="en-US" sz="4000" dirty="0" smtClean="0"/>
          </a:p>
          <a:p>
            <a:pPr marL="0" indent="0" algn="ctr">
              <a:buFont typeface="Arial"/>
              <a:buNone/>
            </a:pPr>
            <a:endParaRPr lang="en-US" sz="4000" dirty="0" smtClean="0"/>
          </a:p>
          <a:p>
            <a:pPr marL="0" indent="0">
              <a:buFont typeface="Arial"/>
              <a:buNone/>
            </a:pPr>
            <a:endParaRPr lang="en-US" dirty="0"/>
          </a:p>
        </p:txBody>
      </p:sp>
    </p:spTree>
    <p:extLst>
      <p:ext uri="{BB962C8B-B14F-4D97-AF65-F5344CB8AC3E}">
        <p14:creationId xmlns:p14="http://schemas.microsoft.com/office/powerpoint/2010/main" val="2013922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One question from a </a:t>
            </a:r>
            <a:br>
              <a:rPr lang="en-US" b="1" dirty="0" smtClean="0"/>
            </a:br>
            <a:r>
              <a:rPr lang="en-US" b="1" dirty="0" smtClean="0"/>
              <a:t>concept inventory</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5" name="Content Placeholder 1"/>
          <p:cNvSpPr txBox="1">
            <a:spLocks/>
          </p:cNvSpPr>
          <p:nvPr/>
        </p:nvSpPr>
        <p:spPr>
          <a:xfrm>
            <a:off x="872067" y="1478201"/>
            <a:ext cx="7408333" cy="41429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p>
          <a:p>
            <a:pPr marL="0" indent="0">
              <a:buFont typeface="Arial"/>
              <a:buNone/>
            </a:pPr>
            <a:endParaRPr lang="en-US" dirty="0"/>
          </a:p>
        </p:txBody>
      </p:sp>
      <p:sp>
        <p:nvSpPr>
          <p:cNvPr id="3" name="TextBox 2"/>
          <p:cNvSpPr txBox="1"/>
          <p:nvPr/>
        </p:nvSpPr>
        <p:spPr>
          <a:xfrm>
            <a:off x="4627217" y="3324087"/>
            <a:ext cx="184666" cy="369332"/>
          </a:xfrm>
          <a:prstGeom prst="rect">
            <a:avLst/>
          </a:prstGeom>
          <a:noFill/>
        </p:spPr>
        <p:txBody>
          <a:bodyPr wrap="none" rtlCol="0">
            <a:spAutoFit/>
          </a:bodyPr>
          <a:lstStyle/>
          <a:p>
            <a:endParaRPr lang="en-US" dirty="0"/>
          </a:p>
        </p:txBody>
      </p:sp>
      <p:sp>
        <p:nvSpPr>
          <p:cNvPr id="11" name="TextBox 10"/>
          <p:cNvSpPr txBox="1"/>
          <p:nvPr/>
        </p:nvSpPr>
        <p:spPr>
          <a:xfrm>
            <a:off x="662609" y="1612357"/>
            <a:ext cx="7918174" cy="3785652"/>
          </a:xfrm>
          <a:prstGeom prst="rect">
            <a:avLst/>
          </a:prstGeom>
          <a:noFill/>
        </p:spPr>
        <p:txBody>
          <a:bodyPr wrap="square" rtlCol="0">
            <a:spAutoFit/>
          </a:bodyPr>
          <a:lstStyle/>
          <a:p>
            <a:r>
              <a:rPr lang="en-US" sz="2400" dirty="0" smtClean="0"/>
              <a:t>A homeostatic control mechanism functions to maintain the concentration of X at a relatively constant level.  This mechanism is functioning</a:t>
            </a:r>
          </a:p>
          <a:p>
            <a:pPr marL="342900" indent="-342900">
              <a:buAutoNum type="alphaLcPeriod"/>
            </a:pPr>
            <a:r>
              <a:rPr lang="en-US" sz="2400" dirty="0"/>
              <a:t>w</a:t>
            </a:r>
            <a:r>
              <a:rPr lang="en-US" sz="2400" dirty="0" smtClean="0"/>
              <a:t>hen the concentration of X gets too high</a:t>
            </a:r>
          </a:p>
          <a:p>
            <a:pPr marL="342900" indent="-342900">
              <a:buAutoNum type="alphaLcPeriod"/>
            </a:pPr>
            <a:r>
              <a:rPr lang="en-US" sz="2400" dirty="0"/>
              <a:t>w</a:t>
            </a:r>
            <a:r>
              <a:rPr lang="en-US" sz="2400" dirty="0" smtClean="0"/>
              <a:t>hen the concentration of X gets too low</a:t>
            </a:r>
          </a:p>
          <a:p>
            <a:pPr marL="342900" indent="-342900">
              <a:buAutoNum type="alphaLcPeriod"/>
            </a:pPr>
            <a:r>
              <a:rPr lang="en-US" sz="2400" dirty="0"/>
              <a:t>w</a:t>
            </a:r>
            <a:r>
              <a:rPr lang="en-US" sz="2400" dirty="0" smtClean="0"/>
              <a:t>hen the concentration of X gets too high or too low</a:t>
            </a:r>
          </a:p>
          <a:p>
            <a:pPr marL="342900" indent="-342900">
              <a:buAutoNum type="alphaLcPeriod"/>
            </a:pPr>
            <a:r>
              <a:rPr lang="en-US" sz="2400" dirty="0"/>
              <a:t>a</a:t>
            </a:r>
            <a:r>
              <a:rPr lang="en-US" sz="2400" dirty="0" smtClean="0"/>
              <a:t>t all concentrations of X</a:t>
            </a:r>
          </a:p>
          <a:p>
            <a:r>
              <a:rPr lang="en-US" sz="2400" b="1" dirty="0" smtClean="0">
                <a:solidFill>
                  <a:srgbClr val="FF0000"/>
                </a:solidFill>
              </a:rPr>
              <a:t>This is an example of an </a:t>
            </a:r>
            <a:r>
              <a:rPr lang="en-US" sz="2400" b="1" u="sng" dirty="0" smtClean="0">
                <a:solidFill>
                  <a:srgbClr val="FF0000"/>
                </a:solidFill>
              </a:rPr>
              <a:t>abstract</a:t>
            </a:r>
            <a:r>
              <a:rPr lang="en-US" sz="2400" b="1" dirty="0" smtClean="0">
                <a:solidFill>
                  <a:srgbClr val="FF0000"/>
                </a:solidFill>
              </a:rPr>
              <a:t> question about the core concept in that it does NOT refer to an specific physiological system.</a:t>
            </a:r>
            <a:endParaRPr lang="en-US" sz="2400" b="1" dirty="0">
              <a:solidFill>
                <a:srgbClr val="FF0000"/>
              </a:solidFill>
            </a:endParaRPr>
          </a:p>
        </p:txBody>
      </p:sp>
    </p:spTree>
    <p:extLst>
      <p:ext uri="{BB962C8B-B14F-4D97-AF65-F5344CB8AC3E}">
        <p14:creationId xmlns:p14="http://schemas.microsoft.com/office/powerpoint/2010/main" val="3883914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Another question from a </a:t>
            </a:r>
            <a:br>
              <a:rPr lang="en-US" b="1" dirty="0" smtClean="0"/>
            </a:br>
            <a:r>
              <a:rPr lang="en-US" b="1" dirty="0" smtClean="0"/>
              <a:t>concept inventory</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5" name="Content Placeholder 1"/>
          <p:cNvSpPr txBox="1">
            <a:spLocks/>
          </p:cNvSpPr>
          <p:nvPr/>
        </p:nvSpPr>
        <p:spPr>
          <a:xfrm>
            <a:off x="872067" y="1478201"/>
            <a:ext cx="7408333" cy="41429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p>
          <a:p>
            <a:pPr marL="0" indent="0">
              <a:buFont typeface="Arial"/>
              <a:buNone/>
            </a:pPr>
            <a:endParaRPr lang="en-US" dirty="0"/>
          </a:p>
        </p:txBody>
      </p:sp>
      <p:sp>
        <p:nvSpPr>
          <p:cNvPr id="3" name="TextBox 2"/>
          <p:cNvSpPr txBox="1"/>
          <p:nvPr/>
        </p:nvSpPr>
        <p:spPr>
          <a:xfrm>
            <a:off x="4627217" y="3324087"/>
            <a:ext cx="184666" cy="369332"/>
          </a:xfrm>
          <a:prstGeom prst="rect">
            <a:avLst/>
          </a:prstGeom>
          <a:noFill/>
        </p:spPr>
        <p:txBody>
          <a:bodyPr wrap="none" rtlCol="0">
            <a:spAutoFit/>
          </a:bodyPr>
          <a:lstStyle/>
          <a:p>
            <a:endParaRPr lang="en-US" dirty="0"/>
          </a:p>
        </p:txBody>
      </p:sp>
      <p:sp>
        <p:nvSpPr>
          <p:cNvPr id="11" name="TextBox 10"/>
          <p:cNvSpPr txBox="1"/>
          <p:nvPr/>
        </p:nvSpPr>
        <p:spPr>
          <a:xfrm>
            <a:off x="662609" y="1612357"/>
            <a:ext cx="7918174" cy="4154983"/>
          </a:xfrm>
          <a:prstGeom prst="rect">
            <a:avLst/>
          </a:prstGeom>
          <a:noFill/>
        </p:spPr>
        <p:txBody>
          <a:bodyPr wrap="square" rtlCol="0">
            <a:spAutoFit/>
          </a:bodyPr>
          <a:lstStyle/>
          <a:p>
            <a:r>
              <a:rPr lang="en-US" sz="2400" dirty="0" smtClean="0"/>
              <a:t>The body has a sensor that detects blood pressure but does not have a sensor that detects heart rate.  Which of the following remains relatively constant when the internal or external environment changes?</a:t>
            </a:r>
          </a:p>
          <a:p>
            <a:pPr marL="457200" indent="-457200">
              <a:buAutoNum type="alphaLcPeriod"/>
            </a:pPr>
            <a:r>
              <a:rPr lang="en-US" sz="2400" dirty="0"/>
              <a:t>h</a:t>
            </a:r>
            <a:r>
              <a:rPr lang="en-US" sz="2400" dirty="0" smtClean="0"/>
              <a:t>eart rate</a:t>
            </a:r>
          </a:p>
          <a:p>
            <a:pPr marL="457200" indent="-457200">
              <a:buAutoNum type="alphaLcPeriod"/>
            </a:pPr>
            <a:r>
              <a:rPr lang="en-US" sz="2400" dirty="0"/>
              <a:t>b</a:t>
            </a:r>
            <a:r>
              <a:rPr lang="en-US" sz="2400" dirty="0" smtClean="0"/>
              <a:t>lood pressure</a:t>
            </a:r>
          </a:p>
          <a:p>
            <a:pPr marL="457200" indent="-457200">
              <a:buAutoNum type="alphaLcPeriod"/>
            </a:pPr>
            <a:r>
              <a:rPr lang="en-US" sz="2400" dirty="0"/>
              <a:t>b</a:t>
            </a:r>
            <a:r>
              <a:rPr lang="en-US" sz="2400" dirty="0" smtClean="0"/>
              <a:t>oth</a:t>
            </a:r>
          </a:p>
          <a:p>
            <a:pPr marL="457200" indent="-457200">
              <a:buAutoNum type="alphaLcPeriod"/>
            </a:pPr>
            <a:r>
              <a:rPr lang="en-US" sz="2400" dirty="0" smtClean="0"/>
              <a:t>Neither</a:t>
            </a:r>
          </a:p>
          <a:p>
            <a:r>
              <a:rPr lang="en-US" sz="2400" b="1" dirty="0" smtClean="0">
                <a:solidFill>
                  <a:srgbClr val="FF0000"/>
                </a:solidFill>
              </a:rPr>
              <a:t>This is an example of an </a:t>
            </a:r>
            <a:r>
              <a:rPr lang="en-US" sz="2400" b="1" u="sng" dirty="0" smtClean="0">
                <a:solidFill>
                  <a:srgbClr val="FF0000"/>
                </a:solidFill>
              </a:rPr>
              <a:t>concrete</a:t>
            </a:r>
            <a:r>
              <a:rPr lang="en-US" sz="2400" b="1" dirty="0" smtClean="0">
                <a:solidFill>
                  <a:srgbClr val="FF0000"/>
                </a:solidFill>
              </a:rPr>
              <a:t> question about the core concept in that it does refer to an specific physiological system.</a:t>
            </a:r>
            <a:endParaRPr lang="en-US" sz="2400" b="1" dirty="0">
              <a:solidFill>
                <a:srgbClr val="FF0000"/>
              </a:solidFill>
            </a:endParaRPr>
          </a:p>
        </p:txBody>
      </p:sp>
    </p:spTree>
    <p:extLst>
      <p:ext uri="{BB962C8B-B14F-4D97-AF65-F5344CB8AC3E}">
        <p14:creationId xmlns:p14="http://schemas.microsoft.com/office/powerpoint/2010/main" val="687692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have we accomplished to date?</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5" name="Content Placeholder 1"/>
          <p:cNvSpPr txBox="1">
            <a:spLocks/>
          </p:cNvSpPr>
          <p:nvPr/>
        </p:nvSpPr>
        <p:spPr>
          <a:xfrm>
            <a:off x="872067" y="1478201"/>
            <a:ext cx="7408333" cy="428649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rabicPeriod"/>
            </a:pPr>
            <a:r>
              <a:rPr lang="en-US" dirty="0" smtClean="0"/>
              <a:t>Writing and validating conceptual frameworks (CFs) is time consuming.</a:t>
            </a:r>
          </a:p>
          <a:p>
            <a:pPr marL="0" indent="0">
              <a:buNone/>
            </a:pPr>
            <a:r>
              <a:rPr lang="en-US" dirty="0" smtClean="0"/>
              <a:t>		We have CFs for </a:t>
            </a:r>
            <a:r>
              <a:rPr lang="en-US" b="1" i="1" dirty="0" smtClean="0"/>
              <a:t>flow</a:t>
            </a:r>
            <a:r>
              <a:rPr lang="en-US" dirty="0" smtClean="0"/>
              <a:t>, </a:t>
            </a:r>
            <a:r>
              <a:rPr lang="en-US" b="1" i="1" dirty="0" smtClean="0"/>
              <a:t>homeostasis</a:t>
            </a:r>
            <a:r>
              <a:rPr lang="en-US" dirty="0" smtClean="0"/>
              <a:t>, 		and </a:t>
            </a:r>
            <a:r>
              <a:rPr lang="en-US" b="1" i="1" dirty="0" smtClean="0"/>
              <a:t>cell-cell communications</a:t>
            </a:r>
            <a:r>
              <a:rPr lang="en-US" dirty="0" smtClean="0"/>
              <a:t>. </a:t>
            </a:r>
          </a:p>
          <a:p>
            <a:pPr marL="0" indent="0">
              <a:buNone/>
            </a:pPr>
            <a:r>
              <a:rPr lang="en-US" dirty="0"/>
              <a:t>	</a:t>
            </a:r>
            <a:r>
              <a:rPr lang="en-US" dirty="0" smtClean="0"/>
              <a:t>	We are working on CFs for </a:t>
            </a:r>
            <a:r>
              <a:rPr lang="en-US" b="1" i="1" dirty="0" smtClean="0"/>
              <a:t>cell 				membrane </a:t>
            </a:r>
            <a:r>
              <a:rPr lang="en-US" dirty="0" smtClean="0"/>
              <a:t>and 	</a:t>
            </a:r>
            <a:r>
              <a:rPr lang="en-US" b="1" i="1" dirty="0" smtClean="0"/>
              <a:t>mass balance</a:t>
            </a:r>
            <a:r>
              <a:rPr lang="en-US" dirty="0" smtClean="0"/>
              <a:t>.</a:t>
            </a:r>
          </a:p>
          <a:p>
            <a:pPr marL="0" indent="0">
              <a:buNone/>
            </a:pPr>
            <a:endParaRPr lang="en-US" dirty="0"/>
          </a:p>
          <a:p>
            <a:pPr marL="0" indent="0">
              <a:buNone/>
            </a:pPr>
            <a:r>
              <a:rPr lang="en-US" dirty="0" smtClean="0"/>
              <a:t>		(See the list of references)</a:t>
            </a:r>
          </a:p>
          <a:p>
            <a:pPr marL="0" indent="0" algn="ctr">
              <a:buFont typeface="Arial"/>
              <a:buNone/>
            </a:pPr>
            <a:endParaRPr lang="en-US" sz="4000" dirty="0" smtClean="0"/>
          </a:p>
          <a:p>
            <a:pPr marL="0" indent="0">
              <a:buFont typeface="Arial"/>
              <a:buNone/>
            </a:pPr>
            <a:endParaRPr lang="en-US" dirty="0"/>
          </a:p>
        </p:txBody>
      </p:sp>
    </p:spTree>
    <p:extLst>
      <p:ext uri="{BB962C8B-B14F-4D97-AF65-F5344CB8AC3E}">
        <p14:creationId xmlns:p14="http://schemas.microsoft.com/office/powerpoint/2010/main" val="922234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have we accomplished to date?</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5" name="Content Placeholder 1"/>
          <p:cNvSpPr txBox="1">
            <a:spLocks/>
          </p:cNvSpPr>
          <p:nvPr/>
        </p:nvSpPr>
        <p:spPr>
          <a:xfrm>
            <a:off x="872067" y="1478201"/>
            <a:ext cx="7408333" cy="428649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AutoNum type="arabicPeriod" startAt="2"/>
            </a:pPr>
            <a:r>
              <a:rPr lang="en-US" dirty="0" smtClean="0"/>
              <a:t>Writing and validating concept inventories is </a:t>
            </a:r>
            <a:r>
              <a:rPr lang="en-US" b="1" dirty="0" smtClean="0">
                <a:solidFill>
                  <a:srgbClr val="FF0000"/>
                </a:solidFill>
              </a:rPr>
              <a:t>A GREAT DEAL OF WORK!</a:t>
            </a:r>
          </a:p>
          <a:p>
            <a:pPr marL="0" indent="0">
              <a:buNone/>
            </a:pPr>
            <a:r>
              <a:rPr lang="en-US" dirty="0" smtClean="0"/>
              <a:t>		We have a validated inventory for 			</a:t>
            </a:r>
            <a:r>
              <a:rPr lang="en-US" b="1" i="1" dirty="0" smtClean="0"/>
              <a:t>homeostasis</a:t>
            </a:r>
            <a:r>
              <a:rPr lang="en-US" dirty="0" smtClean="0"/>
              <a:t>.</a:t>
            </a:r>
          </a:p>
          <a:p>
            <a:pPr marL="0" indent="0">
              <a:buNone/>
            </a:pPr>
            <a:r>
              <a:rPr lang="en-US" dirty="0"/>
              <a:t>	</a:t>
            </a:r>
            <a:r>
              <a:rPr lang="en-US" dirty="0" smtClean="0"/>
              <a:t>	We are not currently working on 				additional inventories.</a:t>
            </a:r>
          </a:p>
          <a:p>
            <a:pPr marL="0" indent="0">
              <a:buFont typeface="Arial"/>
              <a:buNone/>
            </a:pPr>
            <a:endParaRPr lang="en-US" dirty="0" smtClean="0"/>
          </a:p>
          <a:p>
            <a:pPr marL="0" indent="0">
              <a:buFont typeface="Arial"/>
              <a:buNone/>
            </a:pPr>
            <a:r>
              <a:rPr lang="en-US" dirty="0" smtClean="0"/>
              <a:t>		(see list of references)</a:t>
            </a:r>
            <a:endParaRPr lang="en-US" dirty="0"/>
          </a:p>
        </p:txBody>
      </p:sp>
    </p:spTree>
    <p:extLst>
      <p:ext uri="{BB962C8B-B14F-4D97-AF65-F5344CB8AC3E}">
        <p14:creationId xmlns:p14="http://schemas.microsoft.com/office/powerpoint/2010/main" val="2156858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But . . . . </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5" name="Content Placeholder 1"/>
          <p:cNvSpPr txBox="1">
            <a:spLocks/>
          </p:cNvSpPr>
          <p:nvPr/>
        </p:nvSpPr>
        <p:spPr>
          <a:xfrm>
            <a:off x="872067" y="1478201"/>
            <a:ext cx="7408333" cy="41429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If anyone is interesting is working on conceptual frameworks or concept inventories we would certainly be interested in helping!</a:t>
            </a:r>
          </a:p>
          <a:p>
            <a:pPr marL="0" indent="0">
              <a:buFont typeface="Arial"/>
              <a:buNone/>
            </a:pPr>
            <a:endParaRPr lang="en-US" dirty="0"/>
          </a:p>
          <a:p>
            <a:pPr marL="0" indent="0">
              <a:buFont typeface="Arial"/>
              <a:buNone/>
            </a:pPr>
            <a:r>
              <a:rPr lang="en-US" dirty="0" smtClean="0"/>
              <a:t>This is another example where it really does take a village . . . !</a:t>
            </a:r>
            <a:endParaRPr lang="en-US" dirty="0"/>
          </a:p>
        </p:txBody>
      </p:sp>
    </p:spTree>
    <p:extLst>
      <p:ext uri="{BB962C8B-B14F-4D97-AF65-F5344CB8AC3E}">
        <p14:creationId xmlns:p14="http://schemas.microsoft.com/office/powerpoint/2010/main" val="74824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References</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5" name="Content Placeholder 1"/>
          <p:cNvSpPr txBox="1">
            <a:spLocks/>
          </p:cNvSpPr>
          <p:nvPr/>
        </p:nvSpPr>
        <p:spPr>
          <a:xfrm>
            <a:off x="872067" y="1478201"/>
            <a:ext cx="7408333" cy="41429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A list of our references and some key articles is available as a handout for anyone interested.</a:t>
            </a:r>
          </a:p>
          <a:p>
            <a:pPr marL="0" indent="0">
              <a:buFont typeface="Arial"/>
              <a:buNone/>
            </a:pPr>
            <a:endParaRPr lang="en-US" dirty="0"/>
          </a:p>
          <a:p>
            <a:pPr marL="0" indent="0">
              <a:buFont typeface="Arial"/>
              <a:buNone/>
            </a:pPr>
            <a:r>
              <a:rPr lang="en-US" dirty="0" smtClean="0"/>
              <a:t>You can also see much of our work (including posters) on the web at </a:t>
            </a:r>
            <a:r>
              <a:rPr lang="en-US" dirty="0" err="1" smtClean="0"/>
              <a:t>physiologyconcepts.org</a:t>
            </a:r>
            <a:r>
              <a:rPr lang="en-US" dirty="0" smtClean="0"/>
              <a:t>.</a:t>
            </a:r>
            <a:endParaRPr lang="en-US" dirty="0"/>
          </a:p>
        </p:txBody>
      </p:sp>
    </p:spTree>
    <p:extLst>
      <p:ext uri="{BB962C8B-B14F-4D97-AF65-F5344CB8AC3E}">
        <p14:creationId xmlns:p14="http://schemas.microsoft.com/office/powerpoint/2010/main" val="3995403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Teaching Physiology with Core Concepts: A workshop</a:t>
            </a:r>
            <a:endParaRPr lang="en-US" b="1" dirty="0"/>
          </a:p>
        </p:txBody>
      </p:sp>
      <p:sp>
        <p:nvSpPr>
          <p:cNvPr id="3" name="Subtitle 2"/>
          <p:cNvSpPr>
            <a:spLocks noGrp="1"/>
          </p:cNvSpPr>
          <p:nvPr>
            <p:ph type="subTitle" idx="1"/>
          </p:nvPr>
        </p:nvSpPr>
        <p:spPr>
          <a:xfrm>
            <a:off x="835577" y="3886200"/>
            <a:ext cx="7386503" cy="1752600"/>
          </a:xfrm>
        </p:spPr>
        <p:txBody>
          <a:bodyPr>
            <a:normAutofit fontScale="85000" lnSpcReduction="20000"/>
          </a:bodyPr>
          <a:lstStyle/>
          <a:p>
            <a:r>
              <a:rPr lang="en-US" b="1" dirty="0" smtClean="0">
                <a:solidFill>
                  <a:srgbClr val="008000"/>
                </a:solidFill>
              </a:rPr>
              <a:t>Joel Michael, PhD</a:t>
            </a:r>
          </a:p>
          <a:p>
            <a:r>
              <a:rPr lang="en-US" b="1" dirty="0" smtClean="0">
                <a:solidFill>
                  <a:srgbClr val="008000"/>
                </a:solidFill>
              </a:rPr>
              <a:t>Department of Physiology &amp; Biophysics</a:t>
            </a:r>
          </a:p>
          <a:p>
            <a:r>
              <a:rPr lang="en-US" b="1" dirty="0" smtClean="0">
                <a:solidFill>
                  <a:srgbClr val="008000"/>
                </a:solidFill>
              </a:rPr>
              <a:t>Rush </a:t>
            </a:r>
            <a:r>
              <a:rPr lang="en-US" b="1" dirty="0">
                <a:solidFill>
                  <a:srgbClr val="008000"/>
                </a:solidFill>
              </a:rPr>
              <a:t>M</a:t>
            </a:r>
            <a:r>
              <a:rPr lang="en-US" b="1" dirty="0" smtClean="0">
                <a:solidFill>
                  <a:srgbClr val="008000"/>
                </a:solidFill>
              </a:rPr>
              <a:t>edical </a:t>
            </a:r>
            <a:r>
              <a:rPr lang="en-US" b="1" dirty="0">
                <a:solidFill>
                  <a:srgbClr val="008000"/>
                </a:solidFill>
              </a:rPr>
              <a:t>C</a:t>
            </a:r>
            <a:r>
              <a:rPr lang="en-US" b="1" dirty="0" smtClean="0">
                <a:solidFill>
                  <a:srgbClr val="008000"/>
                </a:solidFill>
              </a:rPr>
              <a:t>ollege</a:t>
            </a:r>
          </a:p>
          <a:p>
            <a:r>
              <a:rPr lang="en-US" b="1" dirty="0" smtClean="0">
                <a:solidFill>
                  <a:srgbClr val="008000"/>
                </a:solidFill>
              </a:rPr>
              <a:t>Chicago, IL</a:t>
            </a:r>
            <a:endParaRPr lang="en-US" b="1" dirty="0">
              <a:solidFill>
                <a:srgbClr val="008000"/>
              </a:solidFill>
            </a:endParaRPr>
          </a:p>
        </p:txBody>
      </p:sp>
    </p:spTree>
    <p:extLst>
      <p:ext uri="{BB962C8B-B14F-4D97-AF65-F5344CB8AC3E}">
        <p14:creationId xmlns:p14="http://schemas.microsoft.com/office/powerpoint/2010/main" val="2285785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 for the workshop</a:t>
            </a:r>
            <a:endParaRPr lang="en-US" b="1" dirty="0"/>
          </a:p>
        </p:txBody>
      </p:sp>
      <p:sp>
        <p:nvSpPr>
          <p:cNvPr id="3" name="Content Placeholder 2"/>
          <p:cNvSpPr>
            <a:spLocks noGrp="1"/>
          </p:cNvSpPr>
          <p:nvPr>
            <p:ph idx="1"/>
          </p:nvPr>
        </p:nvSpPr>
        <p:spPr/>
        <p:txBody>
          <a:bodyPr/>
          <a:lstStyle/>
          <a:p>
            <a:r>
              <a:rPr lang="en-US" dirty="0" smtClean="0"/>
              <a:t>Start you, individually and collectively, thinking about and talking about how to help your students learn physiology </a:t>
            </a:r>
            <a:r>
              <a:rPr lang="en-US" b="1" dirty="0" smtClean="0"/>
              <a:t>using the core concepts of physiology as a tool</a:t>
            </a:r>
            <a:r>
              <a:rPr lang="en-US" dirty="0" smtClean="0"/>
              <a:t>.</a:t>
            </a:r>
            <a:endParaRPr lang="en-US" dirty="0"/>
          </a:p>
        </p:txBody>
      </p:sp>
    </p:spTree>
    <p:extLst>
      <p:ext uri="{BB962C8B-B14F-4D97-AF65-F5344CB8AC3E}">
        <p14:creationId xmlns:p14="http://schemas.microsoft.com/office/powerpoint/2010/main" val="1881250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 for workshop</a:t>
            </a:r>
            <a:endParaRPr lang="en-US" b="1" dirty="0"/>
          </a:p>
        </p:txBody>
      </p:sp>
      <p:sp>
        <p:nvSpPr>
          <p:cNvPr id="3" name="Content Placeholder 2"/>
          <p:cNvSpPr>
            <a:spLocks noGrp="1"/>
          </p:cNvSpPr>
          <p:nvPr>
            <p:ph idx="1"/>
          </p:nvPr>
        </p:nvSpPr>
        <p:spPr/>
        <p:txBody>
          <a:bodyPr>
            <a:normAutofit/>
          </a:bodyPr>
          <a:lstStyle/>
          <a:p>
            <a:r>
              <a:rPr lang="en-US" dirty="0" smtClean="0"/>
              <a:t>Brief introduction </a:t>
            </a:r>
          </a:p>
          <a:p>
            <a:r>
              <a:rPr lang="en-US" b="1" dirty="0" smtClean="0"/>
              <a:t>Group assignments dealing with </a:t>
            </a:r>
            <a:r>
              <a:rPr lang="en-US" b="1" i="1" dirty="0" smtClean="0"/>
              <a:t>three issues </a:t>
            </a:r>
            <a:r>
              <a:rPr lang="en-US" b="1" dirty="0" smtClean="0"/>
              <a:t>related to core concepts in your course followed by discussion</a:t>
            </a:r>
          </a:p>
          <a:p>
            <a:r>
              <a:rPr lang="en-US" dirty="0" smtClean="0"/>
              <a:t>Wrap up </a:t>
            </a:r>
          </a:p>
          <a:p>
            <a:r>
              <a:rPr lang="en-US" dirty="0" smtClean="0"/>
              <a:t>Whether we get through all three issue will depend on whether discussion of any one issue gets particularly energetic!</a:t>
            </a:r>
            <a:endParaRPr lang="en-US" dirty="0"/>
          </a:p>
        </p:txBody>
      </p:sp>
    </p:spTree>
    <p:extLst>
      <p:ext uri="{BB962C8B-B14F-4D97-AF65-F5344CB8AC3E}">
        <p14:creationId xmlns:p14="http://schemas.microsoft.com/office/powerpoint/2010/main" val="539279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cov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
        <p:nvSpPr>
          <p:cNvPr id="2" name="Oval 1"/>
          <p:cNvSpPr/>
          <p:nvPr/>
        </p:nvSpPr>
        <p:spPr>
          <a:xfrm>
            <a:off x="2716699" y="4284872"/>
            <a:ext cx="3136347" cy="77304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818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 for this afternoon</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5" name="Content Placeholder 1"/>
          <p:cNvSpPr txBox="1">
            <a:spLocks/>
          </p:cNvSpPr>
          <p:nvPr/>
        </p:nvSpPr>
        <p:spPr>
          <a:xfrm>
            <a:off x="457200" y="1478201"/>
            <a:ext cx="8324914" cy="41429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30 min		The core concepts of physiology: an 				overview</a:t>
            </a:r>
          </a:p>
          <a:p>
            <a:pPr marL="0" indent="0">
              <a:buFont typeface="Arial"/>
              <a:buNone/>
            </a:pPr>
            <a:r>
              <a:rPr lang="en-US" dirty="0"/>
              <a:t>	</a:t>
            </a:r>
            <a:r>
              <a:rPr lang="en-US" dirty="0" smtClean="0"/>
              <a:t>			(a presentation with me talking)</a:t>
            </a:r>
          </a:p>
          <a:p>
            <a:pPr marL="0" indent="0">
              <a:buFont typeface="Arial"/>
              <a:buNone/>
            </a:pPr>
            <a:r>
              <a:rPr lang="en-US" dirty="0" smtClean="0"/>
              <a:t>5 min		Break for refreshments</a:t>
            </a:r>
          </a:p>
          <a:p>
            <a:pPr marL="0" indent="0">
              <a:buFont typeface="Arial"/>
              <a:buNone/>
            </a:pPr>
            <a:r>
              <a:rPr lang="en-US" dirty="0" smtClean="0"/>
              <a:t>90 min		Teaching w. core concepts</a:t>
            </a:r>
          </a:p>
          <a:p>
            <a:pPr marL="0" indent="0">
              <a:buFont typeface="Arial"/>
              <a:buNone/>
            </a:pPr>
            <a:r>
              <a:rPr lang="en-US" dirty="0"/>
              <a:t>	</a:t>
            </a:r>
            <a:r>
              <a:rPr lang="en-US" dirty="0" smtClean="0"/>
              <a:t>			(a workshop with you doing the 						majority of the work)</a:t>
            </a:r>
          </a:p>
          <a:p>
            <a:pPr marL="0" indent="0" algn="ctr">
              <a:buFont typeface="Arial"/>
              <a:buNone/>
            </a:pPr>
            <a:endParaRPr lang="en-US" sz="4000" dirty="0" smtClean="0"/>
          </a:p>
          <a:p>
            <a:pPr marL="0" indent="0">
              <a:buFont typeface="Arial"/>
              <a:buNone/>
            </a:pPr>
            <a:endParaRPr lang="en-US" dirty="0"/>
          </a:p>
        </p:txBody>
      </p:sp>
    </p:spTree>
    <p:extLst>
      <p:ext uri="{BB962C8B-B14F-4D97-AF65-F5344CB8AC3E}">
        <p14:creationId xmlns:p14="http://schemas.microsoft.com/office/powerpoint/2010/main" val="2270416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Our group has suggested in this book that a focus on the core concepts of physiology provides an approach to better help students understand physiology.</a:t>
            </a:r>
          </a:p>
          <a:p>
            <a:pPr marL="0" indent="0">
              <a:buNone/>
            </a:pPr>
            <a:endParaRPr lang="en-US" dirty="0"/>
          </a:p>
          <a:p>
            <a:pPr marL="0" indent="0">
              <a:buNone/>
            </a:pPr>
            <a:r>
              <a:rPr lang="en-US" dirty="0" smtClean="0"/>
              <a:t>We’re going to explore a few of the issues that are discussed in this book.</a:t>
            </a:r>
            <a:endParaRPr lang="en-US" dirty="0"/>
          </a:p>
        </p:txBody>
      </p:sp>
    </p:spTree>
    <p:extLst>
      <p:ext uri="{BB962C8B-B14F-4D97-AF65-F5344CB8AC3E}">
        <p14:creationId xmlns:p14="http://schemas.microsoft.com/office/powerpoint/2010/main" val="2788702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Some of the issues with employing core concepts in a course</a:t>
            </a:r>
            <a:endParaRPr lang="en-US" b="1" dirty="0"/>
          </a:p>
        </p:txBody>
      </p:sp>
      <p:sp>
        <p:nvSpPr>
          <p:cNvPr id="3" name="Content Placeholder 2"/>
          <p:cNvSpPr>
            <a:spLocks noGrp="1"/>
          </p:cNvSpPr>
          <p:nvPr>
            <p:ph idx="1"/>
          </p:nvPr>
        </p:nvSpPr>
        <p:spPr/>
        <p:txBody>
          <a:bodyPr>
            <a:normAutofit/>
          </a:bodyPr>
          <a:lstStyle/>
          <a:p>
            <a:r>
              <a:rPr lang="en-US" b="1" i="1" dirty="0" smtClean="0"/>
              <a:t>Which</a:t>
            </a:r>
            <a:r>
              <a:rPr lang="en-US" dirty="0" smtClean="0"/>
              <a:t> core concepts should you incorporate in your course?</a:t>
            </a:r>
          </a:p>
          <a:p>
            <a:r>
              <a:rPr lang="en-US" b="1" i="1" dirty="0"/>
              <a:t>When</a:t>
            </a:r>
            <a:r>
              <a:rPr lang="en-US" i="1" dirty="0"/>
              <a:t> and </a:t>
            </a:r>
            <a:r>
              <a:rPr lang="en-US" b="1" i="1" dirty="0"/>
              <a:t>how</a:t>
            </a:r>
            <a:r>
              <a:rPr lang="en-US" i="1" dirty="0"/>
              <a:t> </a:t>
            </a:r>
            <a:r>
              <a:rPr lang="en-US" dirty="0"/>
              <a:t>do you introduce the chosen core concepts to your students?</a:t>
            </a:r>
          </a:p>
          <a:p>
            <a:r>
              <a:rPr lang="en-US" b="1" i="1" dirty="0" smtClean="0"/>
              <a:t>How do you use them </a:t>
            </a:r>
            <a:r>
              <a:rPr lang="en-US" dirty="0" smtClean="0"/>
              <a:t>to help students master some topic?</a:t>
            </a:r>
          </a:p>
        </p:txBody>
      </p:sp>
    </p:spTree>
    <p:extLst>
      <p:ext uri="{BB962C8B-B14F-4D97-AF65-F5344CB8AC3E}">
        <p14:creationId xmlns:p14="http://schemas.microsoft.com/office/powerpoint/2010/main" val="597395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Divide into your groups</a:t>
            </a:r>
            <a:endParaRPr lang="en-US" b="1" dirty="0"/>
          </a:p>
        </p:txBody>
      </p:sp>
      <p:sp>
        <p:nvSpPr>
          <p:cNvPr id="3" name="Content Placeholder 2"/>
          <p:cNvSpPr>
            <a:spLocks noGrp="1"/>
          </p:cNvSpPr>
          <p:nvPr>
            <p:ph idx="1"/>
          </p:nvPr>
        </p:nvSpPr>
        <p:spPr>
          <a:xfrm>
            <a:off x="457200" y="1600200"/>
            <a:ext cx="8229600" cy="4959626"/>
          </a:xfrm>
        </p:spPr>
        <p:txBody>
          <a:bodyPr/>
          <a:lstStyle/>
          <a:p>
            <a:r>
              <a:rPr lang="en-US" dirty="0" smtClean="0"/>
              <a:t>The </a:t>
            </a:r>
            <a:r>
              <a:rPr lang="en-US" b="1" i="1" u="sng" dirty="0" smtClean="0"/>
              <a:t>handouts</a:t>
            </a:r>
            <a:r>
              <a:rPr lang="en-US" dirty="0" smtClean="0"/>
              <a:t> you were given as you came in have a </a:t>
            </a:r>
            <a:r>
              <a:rPr lang="en-US" b="1" i="1" u="sng" dirty="0" smtClean="0">
                <a:solidFill>
                  <a:srgbClr val="FF0000"/>
                </a:solidFill>
              </a:rPr>
              <a:t>Group # on the top right</a:t>
            </a:r>
            <a:r>
              <a:rPr lang="en-US" dirty="0" smtClean="0"/>
              <a:t>.</a:t>
            </a:r>
          </a:p>
          <a:p>
            <a:r>
              <a:rPr lang="en-US" dirty="0" smtClean="0"/>
              <a:t>The first exercise is to sort yourselves out so you can work together with others in your group. </a:t>
            </a:r>
            <a:r>
              <a:rPr lang="en-US" b="1" i="1" u="sng" dirty="0" smtClean="0">
                <a:solidFill>
                  <a:srgbClr val="FF0000"/>
                </a:solidFill>
              </a:rPr>
              <a:t>GROUP 1s</a:t>
            </a:r>
            <a:r>
              <a:rPr lang="en-US" b="1" dirty="0" smtClean="0">
                <a:solidFill>
                  <a:srgbClr val="FF0000"/>
                </a:solidFill>
              </a:rPr>
              <a:t> will get together on your left/</a:t>
            </a:r>
            <a:r>
              <a:rPr lang="en-US" b="1" i="1" u="sng" dirty="0" smtClean="0">
                <a:solidFill>
                  <a:srgbClr val="FF0000"/>
                </a:solidFill>
              </a:rPr>
              <a:t>GROUP 2s</a:t>
            </a:r>
            <a:r>
              <a:rPr lang="en-US" b="1" dirty="0" smtClean="0">
                <a:solidFill>
                  <a:srgbClr val="FF0000"/>
                </a:solidFill>
              </a:rPr>
              <a:t> on your right.</a:t>
            </a:r>
          </a:p>
          <a:p>
            <a:r>
              <a:rPr lang="en-US" dirty="0" smtClean="0"/>
              <a:t>You should work in groups of 4-5 using the assignment packets on the table.</a:t>
            </a:r>
          </a:p>
          <a:p>
            <a:r>
              <a:rPr lang="en-US" dirty="0" smtClean="0"/>
              <a:t>Put your name on the assignment sheets.</a:t>
            </a:r>
            <a:endParaRPr lang="en-US" dirty="0"/>
          </a:p>
        </p:txBody>
      </p:sp>
    </p:spTree>
    <p:extLst>
      <p:ext uri="{BB962C8B-B14F-4D97-AF65-F5344CB8AC3E}">
        <p14:creationId xmlns:p14="http://schemas.microsoft.com/office/powerpoint/2010/main" val="1286554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It is important to note. . . (1)</a:t>
            </a:r>
            <a:endParaRPr lang="en-US" b="1" dirty="0"/>
          </a:p>
        </p:txBody>
      </p:sp>
      <p:sp>
        <p:nvSpPr>
          <p:cNvPr id="3" name="Content Placeholder 2"/>
          <p:cNvSpPr>
            <a:spLocks noGrp="1"/>
          </p:cNvSpPr>
          <p:nvPr>
            <p:ph idx="1"/>
          </p:nvPr>
        </p:nvSpPr>
        <p:spPr/>
        <p:txBody>
          <a:bodyPr/>
          <a:lstStyle/>
          <a:p>
            <a:r>
              <a:rPr lang="en-US" dirty="0" smtClean="0"/>
              <a:t>There are NO right answers to the exercises you will be doing, only answers that will help </a:t>
            </a:r>
            <a:r>
              <a:rPr lang="en-US" b="1" i="1" dirty="0" smtClean="0"/>
              <a:t>you</a:t>
            </a:r>
            <a:r>
              <a:rPr lang="en-US" dirty="0" smtClean="0"/>
              <a:t> help </a:t>
            </a:r>
            <a:r>
              <a:rPr lang="en-US" b="1" i="1" dirty="0" smtClean="0"/>
              <a:t>your students </a:t>
            </a:r>
            <a:r>
              <a:rPr lang="en-US" dirty="0" smtClean="0"/>
              <a:t>learn physiology!</a:t>
            </a:r>
          </a:p>
          <a:p>
            <a:r>
              <a:rPr lang="en-US" dirty="0" smtClean="0"/>
              <a:t>I have </a:t>
            </a:r>
            <a:r>
              <a:rPr lang="en-US" b="1" i="1" dirty="0" smtClean="0"/>
              <a:t>my</a:t>
            </a:r>
            <a:r>
              <a:rPr lang="en-US" dirty="0" smtClean="0"/>
              <a:t> answers, but my answers may or may not be useful to you.</a:t>
            </a:r>
          </a:p>
          <a:p>
            <a:r>
              <a:rPr lang="en-US" dirty="0" smtClean="0"/>
              <a:t>Thus, one goal of these exercises is that we share ideas with one another.</a:t>
            </a:r>
            <a:endParaRPr lang="en-US" dirty="0"/>
          </a:p>
        </p:txBody>
      </p:sp>
    </p:spTree>
    <p:extLst>
      <p:ext uri="{BB962C8B-B14F-4D97-AF65-F5344CB8AC3E}">
        <p14:creationId xmlns:p14="http://schemas.microsoft.com/office/powerpoint/2010/main" val="624768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It is important to note. . . (2)</a:t>
            </a:r>
            <a:endParaRPr lang="en-US" b="1" dirty="0"/>
          </a:p>
        </p:txBody>
      </p:sp>
      <p:sp>
        <p:nvSpPr>
          <p:cNvPr id="3" name="Content Placeholder 2"/>
          <p:cNvSpPr>
            <a:spLocks noGrp="1"/>
          </p:cNvSpPr>
          <p:nvPr>
            <p:ph idx="1"/>
          </p:nvPr>
        </p:nvSpPr>
        <p:spPr/>
        <p:txBody>
          <a:bodyPr/>
          <a:lstStyle/>
          <a:p>
            <a:r>
              <a:rPr lang="en-US" dirty="0" smtClean="0"/>
              <a:t>Finally, you will spend 10-12 minutes working in your groups, not enough time to fully complete any of the assignments.</a:t>
            </a:r>
          </a:p>
          <a:p>
            <a:r>
              <a:rPr lang="en-US" dirty="0" smtClean="0"/>
              <a:t>But it will be enough time to get you started thinking about the issue being tackled.</a:t>
            </a:r>
          </a:p>
          <a:p>
            <a:r>
              <a:rPr lang="en-US" dirty="0" smtClean="0"/>
              <a:t>It should also be enough time to stimulate a good discussion </a:t>
            </a:r>
            <a:r>
              <a:rPr lang="en-US" dirty="0"/>
              <a:t>of the particular </a:t>
            </a:r>
            <a:r>
              <a:rPr lang="en-US" dirty="0" smtClean="0"/>
              <a:t>issue by the entire audience. </a:t>
            </a:r>
            <a:endParaRPr lang="en-US" dirty="0"/>
          </a:p>
        </p:txBody>
      </p:sp>
    </p:spTree>
    <p:extLst>
      <p:ext uri="{BB962C8B-B14F-4D97-AF65-F5344CB8AC3E}">
        <p14:creationId xmlns:p14="http://schemas.microsoft.com/office/powerpoint/2010/main" val="3370133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118"/>
            <a:ext cx="8229600" cy="627694"/>
          </a:xfrm>
        </p:spPr>
        <p:txBody>
          <a:bodyPr>
            <a:normAutofit fontScale="90000"/>
          </a:bodyPr>
          <a:lstStyle/>
          <a:p>
            <a:r>
              <a:rPr lang="en-US" b="1" dirty="0" smtClean="0"/>
              <a:t>Which core concepts to use?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9928789"/>
              </p:ext>
            </p:extLst>
          </p:nvPr>
        </p:nvGraphicFramePr>
        <p:xfrm>
          <a:off x="457200" y="809260"/>
          <a:ext cx="8229600" cy="5852160"/>
        </p:xfrm>
        <a:graphic>
          <a:graphicData uri="http://schemas.openxmlformats.org/drawingml/2006/table">
            <a:tbl>
              <a:tblPr firstRow="1" bandRow="1">
                <a:tableStyleId>{5C22544A-7EE6-4342-B048-85BDC9FD1C3A}</a:tableStyleId>
              </a:tblPr>
              <a:tblGrid>
                <a:gridCol w="1548185"/>
                <a:gridCol w="779872"/>
                <a:gridCol w="1793706"/>
                <a:gridCol w="1180949"/>
                <a:gridCol w="1648873"/>
                <a:gridCol w="1278015"/>
              </a:tblGrid>
              <a:tr h="370840">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Flow</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Homeostasis</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Cell-Cell</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Cell </a:t>
                      </a:r>
                      <a:r>
                        <a:rPr lang="en-US" sz="2000" dirty="0" err="1" smtClean="0"/>
                        <a:t>membr</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Mass </a:t>
                      </a:r>
                      <a:r>
                        <a:rPr lang="en-US" sz="2000" dirty="0" err="1" smtClean="0"/>
                        <a:t>bal</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Cell </a:t>
                      </a:r>
                      <a:r>
                        <a:rPr lang="en-US" sz="2000" dirty="0" err="1" smtClean="0"/>
                        <a:t>physio</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Cell </a:t>
                      </a:r>
                      <a:r>
                        <a:rPr lang="en-US" sz="2000" dirty="0" err="1" smtClean="0"/>
                        <a:t>membr</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Neuronal</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CNS/PNS/ANS</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Muscle</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Blood</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CV</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err="1" smtClean="0"/>
                        <a:t>Resp</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Renal</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Acid/Base</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GI</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smtClean="0"/>
                        <a:t>Endo</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dirty="0" err="1" smtClean="0"/>
                        <a:t>Reprod</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2793978" y="3832043"/>
            <a:ext cx="5610087" cy="1569660"/>
          </a:xfrm>
          <a:prstGeom prst="rect">
            <a:avLst/>
          </a:prstGeom>
          <a:solidFill>
            <a:srgbClr val="FFFFFF"/>
          </a:solidFill>
          <a:ln w="28575" cmpd="sng">
            <a:solidFill>
              <a:srgbClr val="FF0000"/>
            </a:solidFill>
          </a:ln>
        </p:spPr>
        <p:txBody>
          <a:bodyPr wrap="square" rtlCol="0">
            <a:spAutoFit/>
          </a:bodyPr>
          <a:lstStyle/>
          <a:p>
            <a:r>
              <a:rPr lang="en-US" sz="2400" dirty="0" smtClean="0"/>
              <a:t>This list of physiology topics came from the table of contents of a number of the textbooks on my bookshelf.  It is not meant to be prescriptive.</a:t>
            </a:r>
            <a:endParaRPr lang="en-US" sz="2400" dirty="0"/>
          </a:p>
        </p:txBody>
      </p:sp>
      <p:sp>
        <p:nvSpPr>
          <p:cNvPr id="5" name="Right Bracket 4"/>
          <p:cNvSpPr/>
          <p:nvPr/>
        </p:nvSpPr>
        <p:spPr>
          <a:xfrm>
            <a:off x="1766957" y="1247911"/>
            <a:ext cx="353391" cy="5356087"/>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Arrow Connector 6"/>
          <p:cNvCxnSpPr>
            <a:stCxn id="3" idx="1"/>
            <a:endCxn id="5" idx="2"/>
          </p:cNvCxnSpPr>
          <p:nvPr/>
        </p:nvCxnSpPr>
        <p:spPr>
          <a:xfrm flipH="1" flipV="1">
            <a:off x="2120348" y="3925955"/>
            <a:ext cx="673630" cy="6909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819400" y="1965739"/>
            <a:ext cx="5676900" cy="1200329"/>
          </a:xfrm>
          <a:prstGeom prst="rect">
            <a:avLst/>
          </a:prstGeom>
          <a:solidFill>
            <a:srgbClr val="FFFFFF"/>
          </a:solidFill>
          <a:ln w="28575" cmpd="sng">
            <a:solidFill>
              <a:srgbClr val="FF0000"/>
            </a:solidFill>
          </a:ln>
        </p:spPr>
        <p:txBody>
          <a:bodyPr wrap="square" rtlCol="0">
            <a:spAutoFit/>
          </a:bodyPr>
          <a:lstStyle/>
          <a:p>
            <a:r>
              <a:rPr lang="en-US" sz="2400" dirty="0"/>
              <a:t>I</a:t>
            </a:r>
            <a:r>
              <a:rPr lang="en-US" sz="2400" dirty="0" smtClean="0"/>
              <a:t>’ve picked what my colleagues </a:t>
            </a:r>
            <a:r>
              <a:rPr lang="en-US" sz="2400" dirty="0" smtClean="0"/>
              <a:t>&amp; I </a:t>
            </a:r>
            <a:r>
              <a:rPr lang="en-US" sz="2400" dirty="0" smtClean="0"/>
              <a:t>more or less agree are the </a:t>
            </a:r>
            <a:r>
              <a:rPr lang="en-US" sz="2400" dirty="0" smtClean="0"/>
              <a:t>5 most </a:t>
            </a:r>
            <a:r>
              <a:rPr lang="en-US" sz="2400" dirty="0" smtClean="0"/>
              <a:t>important (or </a:t>
            </a:r>
            <a:r>
              <a:rPr lang="en-US" sz="2400" dirty="0" smtClean="0"/>
              <a:t>applicable</a:t>
            </a:r>
            <a:r>
              <a:rPr lang="en-US" sz="2400" dirty="0" smtClean="0"/>
              <a:t>) in a typical physiology course. </a:t>
            </a:r>
            <a:endParaRPr lang="en-US" sz="2400" dirty="0"/>
          </a:p>
        </p:txBody>
      </p:sp>
      <p:cxnSp>
        <p:nvCxnSpPr>
          <p:cNvPr id="9" name="Straight Arrow Connector 8"/>
          <p:cNvCxnSpPr>
            <a:stCxn id="9" idx="0"/>
          </p:cNvCxnSpPr>
          <p:nvPr/>
        </p:nvCxnSpPr>
        <p:spPr>
          <a:xfrm flipH="1" flipV="1">
            <a:off x="2363304" y="1203739"/>
            <a:ext cx="3003274" cy="76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9" idx="0"/>
          </p:cNvCxnSpPr>
          <p:nvPr/>
        </p:nvCxnSpPr>
        <p:spPr>
          <a:xfrm flipH="1" flipV="1">
            <a:off x="3710610" y="1203739"/>
            <a:ext cx="1655968" cy="76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9" idx="0"/>
          </p:cNvCxnSpPr>
          <p:nvPr/>
        </p:nvCxnSpPr>
        <p:spPr>
          <a:xfrm flipH="1" flipV="1">
            <a:off x="5234608" y="1203739"/>
            <a:ext cx="131970" cy="76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9" idx="0"/>
          </p:cNvCxnSpPr>
          <p:nvPr/>
        </p:nvCxnSpPr>
        <p:spPr>
          <a:xfrm flipV="1">
            <a:off x="5366578" y="1203739"/>
            <a:ext cx="1104900" cy="76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0"/>
          </p:cNvCxnSpPr>
          <p:nvPr/>
        </p:nvCxnSpPr>
        <p:spPr>
          <a:xfrm flipV="1">
            <a:off x="5366578" y="1203739"/>
            <a:ext cx="2617857" cy="762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895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0319"/>
          </a:xfrm>
        </p:spPr>
        <p:txBody>
          <a:bodyPr>
            <a:normAutofit fontScale="90000"/>
          </a:bodyPr>
          <a:lstStyle/>
          <a:p>
            <a:r>
              <a:rPr lang="en-US" b="1" dirty="0"/>
              <a:t>C</a:t>
            </a:r>
            <a:r>
              <a:rPr lang="en-US" b="1" dirty="0" smtClean="0"/>
              <a:t>ore </a:t>
            </a:r>
            <a:r>
              <a:rPr lang="en-US" b="1" dirty="0"/>
              <a:t>concepts we </a:t>
            </a:r>
            <a:r>
              <a:rPr lang="en-US" b="1" dirty="0" smtClean="0"/>
              <a:t>will  work with </a:t>
            </a:r>
            <a:endParaRPr lang="en-US" dirty="0"/>
          </a:p>
        </p:txBody>
      </p:sp>
      <p:sp>
        <p:nvSpPr>
          <p:cNvPr id="3" name="Content Placeholder 2"/>
          <p:cNvSpPr>
            <a:spLocks noGrp="1"/>
          </p:cNvSpPr>
          <p:nvPr>
            <p:ph idx="1"/>
          </p:nvPr>
        </p:nvSpPr>
        <p:spPr>
          <a:xfrm>
            <a:off x="457200" y="1191609"/>
            <a:ext cx="8229600" cy="5180478"/>
          </a:xfrm>
        </p:spPr>
        <p:txBody>
          <a:bodyPr>
            <a:normAutofit fontScale="55000" lnSpcReduction="20000"/>
          </a:bodyPr>
          <a:lstStyle/>
          <a:p>
            <a:pPr marL="0" indent="0">
              <a:buNone/>
            </a:pPr>
            <a:r>
              <a:rPr lang="en-US" sz="4400" b="1" i="1" dirty="0"/>
              <a:t>Cell-cell communications:</a:t>
            </a:r>
            <a:r>
              <a:rPr lang="en-US" sz="4400" i="1" dirty="0"/>
              <a:t> </a:t>
            </a:r>
            <a:r>
              <a:rPr lang="en-US" sz="4400" dirty="0"/>
              <a:t>The function of the organism requires that cells pass information to one another to coordinate their activities. These communication processes include endocrine and neural signaling.</a:t>
            </a:r>
          </a:p>
          <a:p>
            <a:pPr marL="0" indent="0">
              <a:buNone/>
            </a:pPr>
            <a:r>
              <a:rPr lang="en-US" sz="4400" b="1" i="1" dirty="0"/>
              <a:t>Cell membrane:</a:t>
            </a:r>
            <a:r>
              <a:rPr lang="en-US" sz="4400" i="1" dirty="0"/>
              <a:t> </a:t>
            </a:r>
            <a:r>
              <a:rPr lang="en-US" sz="4400" dirty="0"/>
              <a:t>Cell plasma membranes are complex structures that determine what substances enter or leave the cell. They are essential for cell signaling, transport, and other processes. </a:t>
            </a:r>
          </a:p>
          <a:p>
            <a:pPr marL="0" indent="0">
              <a:buNone/>
            </a:pPr>
            <a:r>
              <a:rPr lang="en-US" sz="4400" b="1" i="1" dirty="0"/>
              <a:t>Flow down gradients:</a:t>
            </a:r>
            <a:r>
              <a:rPr lang="en-US" sz="4400" i="1" dirty="0"/>
              <a:t> </a:t>
            </a:r>
            <a:r>
              <a:rPr lang="en-US" sz="4400" dirty="0"/>
              <a:t>The transport of “stuff” (ions, molecules, blood, and gas) is a central process at all levels of organization in the organism, and a simple model describes such transport. </a:t>
            </a:r>
          </a:p>
          <a:p>
            <a:pPr marL="0" indent="0">
              <a:buNone/>
            </a:pPr>
            <a:r>
              <a:rPr lang="en-US" sz="4400" b="1" i="1" dirty="0"/>
              <a:t>Homeostasis:</a:t>
            </a:r>
            <a:r>
              <a:rPr lang="en-US" sz="4400" i="1" dirty="0"/>
              <a:t> </a:t>
            </a:r>
            <a:r>
              <a:rPr lang="en-US" sz="4400" dirty="0"/>
              <a:t>The internal environment of the organism is actively maintained constant by the function of cells, tissues, and organs organized into negative feedback systems. </a:t>
            </a:r>
          </a:p>
          <a:p>
            <a:pPr marL="0" indent="0">
              <a:buNone/>
            </a:pPr>
            <a:r>
              <a:rPr lang="en-US" sz="4400" b="1" i="1" dirty="0"/>
              <a:t>Mass balance:</a:t>
            </a:r>
            <a:r>
              <a:rPr lang="en-US" sz="4400" i="1" baseline="30000" dirty="0"/>
              <a:t> </a:t>
            </a:r>
            <a:r>
              <a:rPr lang="en-US" sz="4400" dirty="0"/>
              <a:t>The quantity of “stuff” in any system, or in a compartment in a system, is determined by the inputs to and the outputs from that system or compartment. </a:t>
            </a:r>
          </a:p>
          <a:p>
            <a:pPr marL="0" indent="0">
              <a:buNone/>
            </a:pPr>
            <a:endParaRPr lang="en-US" dirty="0"/>
          </a:p>
        </p:txBody>
      </p:sp>
    </p:spTree>
    <p:extLst>
      <p:ext uri="{BB962C8B-B14F-4D97-AF65-F5344CB8AC3E}">
        <p14:creationId xmlns:p14="http://schemas.microsoft.com/office/powerpoint/2010/main" val="2396408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exercise</a:t>
            </a:r>
            <a:endParaRPr lang="en-US" b="1" dirty="0"/>
          </a:p>
        </p:txBody>
      </p:sp>
      <p:sp>
        <p:nvSpPr>
          <p:cNvPr id="3" name="Content Placeholder 2"/>
          <p:cNvSpPr>
            <a:spLocks noGrp="1"/>
          </p:cNvSpPr>
          <p:nvPr>
            <p:ph idx="1"/>
          </p:nvPr>
        </p:nvSpPr>
        <p:spPr/>
        <p:txBody>
          <a:bodyPr/>
          <a:lstStyle/>
          <a:p>
            <a:r>
              <a:rPr lang="en-US" dirty="0" smtClean="0"/>
              <a:t>Each group has been given an sheet with an exercise to complete.</a:t>
            </a:r>
          </a:p>
          <a:p>
            <a:r>
              <a:rPr lang="en-US" dirty="0" smtClean="0"/>
              <a:t>You will have </a:t>
            </a:r>
            <a:r>
              <a:rPr lang="en-US" b="1" dirty="0" smtClean="0">
                <a:solidFill>
                  <a:srgbClr val="FF0000"/>
                </a:solidFill>
              </a:rPr>
              <a:t>10 minutes</a:t>
            </a:r>
            <a:r>
              <a:rPr lang="en-US" dirty="0" smtClean="0"/>
              <a:t> to confer with one another to generate an answer to your exercise.</a:t>
            </a:r>
          </a:p>
          <a:p>
            <a:r>
              <a:rPr lang="en-US" dirty="0" smtClean="0"/>
              <a:t>We will then compare the answers from each group.</a:t>
            </a:r>
            <a:endParaRPr lang="en-US" dirty="0"/>
          </a:p>
        </p:txBody>
      </p:sp>
    </p:spTree>
    <p:extLst>
      <p:ext uri="{BB962C8B-B14F-4D97-AF65-F5344CB8AC3E}">
        <p14:creationId xmlns:p14="http://schemas.microsoft.com/office/powerpoint/2010/main" val="40328055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Second exercise</a:t>
            </a:r>
            <a:endParaRPr lang="en-US" b="1" dirty="0"/>
          </a:p>
        </p:txBody>
      </p:sp>
      <p:sp>
        <p:nvSpPr>
          <p:cNvPr id="3" name="Content Placeholder 2"/>
          <p:cNvSpPr>
            <a:spLocks noGrp="1"/>
          </p:cNvSpPr>
          <p:nvPr>
            <p:ph idx="1"/>
          </p:nvPr>
        </p:nvSpPr>
        <p:spPr/>
        <p:txBody>
          <a:bodyPr/>
          <a:lstStyle/>
          <a:p>
            <a:r>
              <a:rPr lang="en-US" dirty="0" smtClean="0"/>
              <a:t>Each group has a core concept to think about.  Come come up with the broad outline of a plan that describes </a:t>
            </a:r>
            <a:r>
              <a:rPr lang="en-US" b="1" i="1" u="sng" dirty="0" smtClean="0"/>
              <a:t>when</a:t>
            </a:r>
            <a:r>
              <a:rPr lang="en-US" b="1" i="1" dirty="0" smtClean="0"/>
              <a:t> and </a:t>
            </a:r>
            <a:r>
              <a:rPr lang="en-US" b="1" i="1" u="sng" dirty="0" smtClean="0"/>
              <a:t>how</a:t>
            </a:r>
            <a:r>
              <a:rPr lang="en-US" b="1" i="1" dirty="0" smtClean="0"/>
              <a:t> to </a:t>
            </a:r>
            <a:r>
              <a:rPr lang="en-US" b="1" i="1" u="sng" dirty="0" smtClean="0"/>
              <a:t>introduce to students</a:t>
            </a:r>
            <a:r>
              <a:rPr lang="en-US" b="1" i="1" dirty="0" smtClean="0"/>
              <a:t> the core concept you have been given</a:t>
            </a:r>
            <a:r>
              <a:rPr lang="en-US" dirty="0" smtClean="0"/>
              <a:t>.</a:t>
            </a:r>
          </a:p>
          <a:p>
            <a:r>
              <a:rPr lang="en-US" dirty="0" smtClean="0"/>
              <a:t>You will have </a:t>
            </a:r>
            <a:r>
              <a:rPr lang="en-US" b="1" dirty="0" smtClean="0">
                <a:solidFill>
                  <a:srgbClr val="FF0000"/>
                </a:solidFill>
              </a:rPr>
              <a:t>10 minutes </a:t>
            </a:r>
            <a:r>
              <a:rPr lang="en-US" dirty="0" smtClean="0"/>
              <a:t>for this exercise.</a:t>
            </a:r>
          </a:p>
          <a:p>
            <a:r>
              <a:rPr lang="en-US" dirty="0" smtClean="0"/>
              <a:t>We will compare notes after you are done.</a:t>
            </a:r>
            <a:endParaRPr lang="en-US" dirty="0"/>
          </a:p>
        </p:txBody>
      </p:sp>
    </p:spTree>
    <p:extLst>
      <p:ext uri="{BB962C8B-B14F-4D97-AF65-F5344CB8AC3E}">
        <p14:creationId xmlns:p14="http://schemas.microsoft.com/office/powerpoint/2010/main" val="1698257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 exercise</a:t>
            </a:r>
            <a:endParaRPr lang="en-US" b="1" dirty="0"/>
          </a:p>
        </p:txBody>
      </p:sp>
      <p:sp>
        <p:nvSpPr>
          <p:cNvPr id="3" name="Content Placeholder 2"/>
          <p:cNvSpPr>
            <a:spLocks noGrp="1"/>
          </p:cNvSpPr>
          <p:nvPr>
            <p:ph idx="1"/>
          </p:nvPr>
        </p:nvSpPr>
        <p:spPr/>
        <p:txBody>
          <a:bodyPr/>
          <a:lstStyle/>
          <a:p>
            <a:r>
              <a:rPr lang="en-US" dirty="0" smtClean="0"/>
              <a:t>Group 1 was asked to consider when and how to introduce </a:t>
            </a:r>
            <a:r>
              <a:rPr lang="en-US" b="1" i="1" dirty="0" smtClean="0"/>
              <a:t>cell-cell communication.</a:t>
            </a:r>
          </a:p>
          <a:p>
            <a:endParaRPr lang="en-US" b="1" i="1" dirty="0"/>
          </a:p>
          <a:p>
            <a:r>
              <a:rPr lang="en-US" dirty="0" smtClean="0"/>
              <a:t>Group 2 was asked to consider </a:t>
            </a:r>
            <a:r>
              <a:rPr lang="en-US" b="1" i="1" dirty="0" smtClean="0"/>
              <a:t>flow down gradients</a:t>
            </a:r>
            <a:r>
              <a:rPr lang="en-US" dirty="0" smtClean="0"/>
              <a:t>.</a:t>
            </a:r>
            <a:endParaRPr lang="en-US" dirty="0"/>
          </a:p>
        </p:txBody>
      </p:sp>
    </p:spTree>
    <p:extLst>
      <p:ext uri="{BB962C8B-B14F-4D97-AF65-F5344CB8AC3E}">
        <p14:creationId xmlns:p14="http://schemas.microsoft.com/office/powerpoint/2010/main" val="323424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do a brief exercise</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7" name="Content Placeholder 1"/>
          <p:cNvSpPr txBox="1">
            <a:spLocks/>
          </p:cNvSpPr>
          <p:nvPr/>
        </p:nvSpPr>
        <p:spPr>
          <a:xfrm>
            <a:off x="872067" y="1362281"/>
            <a:ext cx="7408333" cy="41344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Five (5) years after students have taken your course, </a:t>
            </a:r>
            <a:r>
              <a:rPr lang="en-US" i="1" dirty="0" smtClean="0"/>
              <a:t>when they have forgotten much or most of the details they learned</a:t>
            </a:r>
            <a:r>
              <a:rPr lang="en-US" dirty="0" smtClean="0"/>
              <a:t>,</a:t>
            </a:r>
          </a:p>
          <a:p>
            <a:pPr marL="0" indent="0">
              <a:buFont typeface="Arial"/>
              <a:buNone/>
            </a:pPr>
            <a:r>
              <a:rPr lang="en-US" b="1" dirty="0" smtClean="0"/>
              <a:t>what do you want them to remember or understand?</a:t>
            </a:r>
            <a:endParaRPr lang="en-US" dirty="0" smtClean="0"/>
          </a:p>
          <a:p>
            <a:pPr marL="0" indent="0">
              <a:buFont typeface="Arial"/>
              <a:buNone/>
            </a:pPr>
            <a:r>
              <a:rPr lang="en-US" b="1" dirty="0" smtClean="0">
                <a:solidFill>
                  <a:srgbClr val="FF0000"/>
                </a:solidFill>
              </a:rPr>
              <a:t>Talk to your neighbors for a minute or two and then we share your answers.</a:t>
            </a:r>
            <a:endParaRPr lang="en-US" b="1" dirty="0">
              <a:solidFill>
                <a:srgbClr val="FF0000"/>
              </a:solidFill>
            </a:endParaRPr>
          </a:p>
        </p:txBody>
      </p:sp>
    </p:spTree>
    <p:extLst>
      <p:ext uri="{BB962C8B-B14F-4D97-AF65-F5344CB8AC3E}">
        <p14:creationId xmlns:p14="http://schemas.microsoft.com/office/powerpoint/2010/main" val="1960884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 exercise</a:t>
            </a:r>
            <a:endParaRPr lang="en-US" b="1" dirty="0"/>
          </a:p>
        </p:txBody>
      </p:sp>
      <p:sp>
        <p:nvSpPr>
          <p:cNvPr id="3" name="Content Placeholder 2"/>
          <p:cNvSpPr>
            <a:spLocks noGrp="1"/>
          </p:cNvSpPr>
          <p:nvPr>
            <p:ph idx="1"/>
          </p:nvPr>
        </p:nvSpPr>
        <p:spPr/>
        <p:txBody>
          <a:bodyPr/>
          <a:lstStyle/>
          <a:p>
            <a:r>
              <a:rPr lang="en-US" dirty="0" smtClean="0"/>
              <a:t>Group 1 was asked to consider when and how to introduce </a:t>
            </a:r>
            <a:r>
              <a:rPr lang="en-US" b="1" i="1" dirty="0" smtClean="0"/>
              <a:t>cell-cell communication.</a:t>
            </a:r>
          </a:p>
          <a:p>
            <a:endParaRPr lang="en-US" b="1" i="1" dirty="0"/>
          </a:p>
        </p:txBody>
      </p:sp>
    </p:spTree>
    <p:extLst>
      <p:ext uri="{BB962C8B-B14F-4D97-AF65-F5344CB8AC3E}">
        <p14:creationId xmlns:p14="http://schemas.microsoft.com/office/powerpoint/2010/main" val="3489957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 exercise</a:t>
            </a:r>
            <a:endParaRPr lang="en-US" b="1" dirty="0"/>
          </a:p>
        </p:txBody>
      </p:sp>
      <p:sp>
        <p:nvSpPr>
          <p:cNvPr id="3" name="Content Placeholder 2"/>
          <p:cNvSpPr>
            <a:spLocks noGrp="1"/>
          </p:cNvSpPr>
          <p:nvPr>
            <p:ph idx="1"/>
          </p:nvPr>
        </p:nvSpPr>
        <p:spPr/>
        <p:txBody>
          <a:bodyPr/>
          <a:lstStyle/>
          <a:p>
            <a:r>
              <a:rPr lang="en-US" dirty="0" smtClean="0"/>
              <a:t>Group 2 was asked to consider when and how to introduce </a:t>
            </a:r>
            <a:r>
              <a:rPr lang="en-US" b="1" i="1" dirty="0" smtClean="0"/>
              <a:t>flow down gradients.</a:t>
            </a:r>
          </a:p>
          <a:p>
            <a:endParaRPr lang="en-US" b="1" i="1" dirty="0"/>
          </a:p>
        </p:txBody>
      </p:sp>
    </p:spTree>
    <p:extLst>
      <p:ext uri="{BB962C8B-B14F-4D97-AF65-F5344CB8AC3E}">
        <p14:creationId xmlns:p14="http://schemas.microsoft.com/office/powerpoint/2010/main" val="584999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and when </a:t>
            </a:r>
            <a:r>
              <a:rPr lang="en-US" b="1" dirty="0"/>
              <a:t>to introduce the core concepts to be used?</a:t>
            </a:r>
          </a:p>
        </p:txBody>
      </p:sp>
      <p:sp>
        <p:nvSpPr>
          <p:cNvPr id="3" name="Content Placeholder 2"/>
          <p:cNvSpPr>
            <a:spLocks noGrp="1"/>
          </p:cNvSpPr>
          <p:nvPr>
            <p:ph idx="1"/>
          </p:nvPr>
        </p:nvSpPr>
        <p:spPr/>
        <p:txBody>
          <a:bodyPr/>
          <a:lstStyle/>
          <a:p>
            <a:pPr marL="514350" indent="-514350">
              <a:buAutoNum type="arabicParenBoth"/>
            </a:pPr>
            <a:r>
              <a:rPr lang="en-US" dirty="0" smtClean="0"/>
              <a:t>At the beginning of the course</a:t>
            </a:r>
          </a:p>
          <a:p>
            <a:pPr marL="0" indent="0">
              <a:buNone/>
            </a:pPr>
            <a:endParaRPr lang="en-US" dirty="0" smtClean="0"/>
          </a:p>
          <a:p>
            <a:pPr marL="514350" indent="-514350">
              <a:buAutoNum type="arabicParenBoth" startAt="2"/>
            </a:pPr>
            <a:r>
              <a:rPr lang="en-US" dirty="0" smtClean="0"/>
              <a:t>At the beginning of a unit of the course (</a:t>
            </a:r>
            <a:r>
              <a:rPr lang="en-US" dirty="0" err="1" smtClean="0"/>
              <a:t>ie</a:t>
            </a:r>
            <a:r>
              <a:rPr lang="en-US" dirty="0" smtClean="0"/>
              <a:t>, CV or respiratory)</a:t>
            </a:r>
          </a:p>
          <a:p>
            <a:pPr marL="514350" indent="-514350">
              <a:buAutoNum type="arabicParenBoth" startAt="2"/>
            </a:pPr>
            <a:endParaRPr lang="en-US" dirty="0" smtClean="0"/>
          </a:p>
          <a:p>
            <a:pPr marL="0" indent="0">
              <a:buNone/>
            </a:pPr>
            <a:r>
              <a:rPr lang="en-US" dirty="0" smtClean="0"/>
              <a:t>(3)  As each particular core concept becomes 	most relevant</a:t>
            </a:r>
            <a:endParaRPr lang="en-US" dirty="0"/>
          </a:p>
        </p:txBody>
      </p:sp>
    </p:spTree>
    <p:extLst>
      <p:ext uri="{BB962C8B-B14F-4D97-AF65-F5344CB8AC3E}">
        <p14:creationId xmlns:p14="http://schemas.microsoft.com/office/powerpoint/2010/main" val="36783919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Consider the following grouping of core concepts</a:t>
            </a:r>
            <a:endParaRPr lang="en-US" b="1" dirty="0"/>
          </a:p>
        </p:txBody>
      </p:sp>
      <p:sp>
        <p:nvSpPr>
          <p:cNvPr id="3" name="Content Placeholder 2"/>
          <p:cNvSpPr>
            <a:spLocks noGrp="1"/>
          </p:cNvSpPr>
          <p:nvPr>
            <p:ph idx="1"/>
          </p:nvPr>
        </p:nvSpPr>
        <p:spPr/>
        <p:txBody>
          <a:bodyPr/>
          <a:lstStyle/>
          <a:p>
            <a:r>
              <a:rPr lang="en-US" b="1" dirty="0" smtClean="0"/>
              <a:t>Flow down gradients</a:t>
            </a:r>
          </a:p>
          <a:p>
            <a:r>
              <a:rPr lang="en-US" b="1" dirty="0" smtClean="0"/>
              <a:t>Mass balance</a:t>
            </a:r>
          </a:p>
          <a:p>
            <a:endParaRPr lang="en-US" dirty="0"/>
          </a:p>
          <a:p>
            <a:r>
              <a:rPr lang="en-US" b="1" dirty="0" smtClean="0">
                <a:solidFill>
                  <a:srgbClr val="FF0000"/>
                </a:solidFill>
              </a:rPr>
              <a:t>Homeostasis</a:t>
            </a:r>
          </a:p>
          <a:p>
            <a:endParaRPr lang="en-US" dirty="0"/>
          </a:p>
          <a:p>
            <a:r>
              <a:rPr lang="en-US" b="1" dirty="0" smtClean="0">
                <a:solidFill>
                  <a:srgbClr val="008000"/>
                </a:solidFill>
              </a:rPr>
              <a:t>Cell-cell communication</a:t>
            </a:r>
          </a:p>
          <a:p>
            <a:r>
              <a:rPr lang="en-US" b="1" dirty="0" smtClean="0">
                <a:solidFill>
                  <a:srgbClr val="008000"/>
                </a:solidFill>
              </a:rPr>
              <a:t>Cell membrane</a:t>
            </a:r>
            <a:endParaRPr lang="en-US" b="1" dirty="0">
              <a:solidFill>
                <a:srgbClr val="008000"/>
              </a:solidFill>
            </a:endParaRPr>
          </a:p>
        </p:txBody>
      </p:sp>
    </p:spTree>
    <p:extLst>
      <p:ext uri="{BB962C8B-B14F-4D97-AF65-F5344CB8AC3E}">
        <p14:creationId xmlns:p14="http://schemas.microsoft.com/office/powerpoint/2010/main" val="3787250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Consider the following grouping of core concepts</a:t>
            </a:r>
            <a:endParaRPr lang="en-US" b="1" dirty="0"/>
          </a:p>
        </p:txBody>
      </p:sp>
      <p:sp>
        <p:nvSpPr>
          <p:cNvPr id="3" name="Content Placeholder 2"/>
          <p:cNvSpPr>
            <a:spLocks noGrp="1"/>
          </p:cNvSpPr>
          <p:nvPr>
            <p:ph idx="1"/>
          </p:nvPr>
        </p:nvSpPr>
        <p:spPr/>
        <p:txBody>
          <a:bodyPr/>
          <a:lstStyle/>
          <a:p>
            <a:r>
              <a:rPr lang="en-US" b="1" dirty="0" smtClean="0"/>
              <a:t>Flow down gradients</a:t>
            </a:r>
          </a:p>
          <a:p>
            <a:r>
              <a:rPr lang="en-US" b="1" dirty="0" smtClean="0"/>
              <a:t>Mass balance</a:t>
            </a:r>
          </a:p>
          <a:p>
            <a:pPr lvl="1"/>
            <a:r>
              <a:rPr lang="en-US" dirty="0" smtClean="0"/>
              <a:t>Descriptions of the world, inanimate and animate</a:t>
            </a:r>
            <a:endParaRPr lang="en-US" dirty="0"/>
          </a:p>
          <a:p>
            <a:r>
              <a:rPr lang="en-US" b="1" dirty="0" smtClean="0">
                <a:solidFill>
                  <a:srgbClr val="FF0000"/>
                </a:solidFill>
              </a:rPr>
              <a:t>Homeostasis</a:t>
            </a:r>
          </a:p>
          <a:p>
            <a:pPr lvl="1"/>
            <a:r>
              <a:rPr lang="en-US" dirty="0" smtClean="0"/>
              <a:t>Description of some artifacts &amp; biological systems</a:t>
            </a:r>
            <a:endParaRPr lang="en-US" dirty="0"/>
          </a:p>
          <a:p>
            <a:r>
              <a:rPr lang="en-US" b="1" dirty="0" smtClean="0">
                <a:solidFill>
                  <a:srgbClr val="008000"/>
                </a:solidFill>
              </a:rPr>
              <a:t>Cell-cell communication</a:t>
            </a:r>
          </a:p>
          <a:p>
            <a:r>
              <a:rPr lang="en-US" b="1" dirty="0" smtClean="0">
                <a:solidFill>
                  <a:srgbClr val="008000"/>
                </a:solidFill>
              </a:rPr>
              <a:t>Cell membrane</a:t>
            </a:r>
          </a:p>
          <a:p>
            <a:pPr lvl="1"/>
            <a:r>
              <a:rPr lang="en-US" dirty="0" smtClean="0"/>
              <a:t>Descriptions of biological systems only</a:t>
            </a:r>
            <a:endParaRPr lang="en-US" dirty="0"/>
          </a:p>
        </p:txBody>
      </p:sp>
    </p:spTree>
    <p:extLst>
      <p:ext uri="{BB962C8B-B14F-4D97-AF65-F5344CB8AC3E}">
        <p14:creationId xmlns:p14="http://schemas.microsoft.com/office/powerpoint/2010/main" val="4069187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to use core concepts to </a:t>
            </a:r>
            <a:br>
              <a:rPr lang="en-US" b="1" dirty="0" smtClean="0"/>
            </a:br>
            <a:r>
              <a:rPr lang="en-US" b="1" dirty="0" smtClean="0"/>
              <a:t>master a topic?</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2506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Third exercise (1)</a:t>
            </a:r>
            <a:endParaRPr lang="en-US" b="1" dirty="0"/>
          </a:p>
        </p:txBody>
      </p:sp>
      <p:sp>
        <p:nvSpPr>
          <p:cNvPr id="3" name="Content Placeholder 2"/>
          <p:cNvSpPr>
            <a:spLocks noGrp="1"/>
          </p:cNvSpPr>
          <p:nvPr>
            <p:ph idx="1"/>
          </p:nvPr>
        </p:nvSpPr>
        <p:spPr/>
        <p:txBody>
          <a:bodyPr/>
          <a:lstStyle/>
          <a:p>
            <a:r>
              <a:rPr lang="en-US" dirty="0" smtClean="0"/>
              <a:t>Each group has a topic (a physiological phenomenon) which your students are asked to master.</a:t>
            </a:r>
          </a:p>
          <a:p>
            <a:r>
              <a:rPr lang="en-US" dirty="0" smtClean="0"/>
              <a:t>In thinking about how to help students with this topic:</a:t>
            </a:r>
          </a:p>
          <a:p>
            <a:pPr lvl="1"/>
            <a:r>
              <a:rPr lang="en-US" dirty="0" smtClean="0"/>
              <a:t>Identify the </a:t>
            </a:r>
            <a:r>
              <a:rPr lang="en-US" b="1" i="1" dirty="0" smtClean="0"/>
              <a:t>relevant core concepts</a:t>
            </a:r>
          </a:p>
          <a:p>
            <a:pPr lvl="1"/>
            <a:r>
              <a:rPr lang="en-US" dirty="0" smtClean="0"/>
              <a:t>Devise a plan for a </a:t>
            </a:r>
            <a:r>
              <a:rPr lang="en-US" b="1" i="1" dirty="0" smtClean="0"/>
              <a:t>learning exercise </a:t>
            </a:r>
            <a:r>
              <a:rPr lang="en-US" dirty="0" smtClean="0"/>
              <a:t>that would use the identified core concepts (i.e. how would you use the core concepts as tools for learning)</a:t>
            </a:r>
            <a:endParaRPr lang="en-US" dirty="0"/>
          </a:p>
        </p:txBody>
      </p:sp>
    </p:spTree>
    <p:extLst>
      <p:ext uri="{BB962C8B-B14F-4D97-AF65-F5344CB8AC3E}">
        <p14:creationId xmlns:p14="http://schemas.microsoft.com/office/powerpoint/2010/main" val="35041793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Third exercise (2)</a:t>
            </a:r>
            <a:endParaRPr lang="en-US" b="1" dirty="0"/>
          </a:p>
        </p:txBody>
      </p:sp>
      <p:sp>
        <p:nvSpPr>
          <p:cNvPr id="3" name="Content Placeholder 2"/>
          <p:cNvSpPr>
            <a:spLocks noGrp="1"/>
          </p:cNvSpPr>
          <p:nvPr>
            <p:ph idx="1"/>
          </p:nvPr>
        </p:nvSpPr>
        <p:spPr/>
        <p:txBody>
          <a:bodyPr>
            <a:normAutofit lnSpcReduction="10000"/>
          </a:bodyPr>
          <a:lstStyle/>
          <a:p>
            <a:r>
              <a:rPr lang="en-US" dirty="0" smtClean="0"/>
              <a:t>You can use any of the 15 core concepts we have listed </a:t>
            </a:r>
            <a:r>
              <a:rPr lang="en-US" b="1" dirty="0" smtClean="0">
                <a:solidFill>
                  <a:srgbClr val="FF0000"/>
                </a:solidFill>
              </a:rPr>
              <a:t>(see slide 9 above)</a:t>
            </a:r>
          </a:p>
          <a:p>
            <a:r>
              <a:rPr lang="en-US" dirty="0" smtClean="0"/>
              <a:t>You can consider any kind of learning activity</a:t>
            </a:r>
          </a:p>
          <a:p>
            <a:pPr lvl="1"/>
            <a:r>
              <a:rPr lang="en-US" dirty="0" smtClean="0"/>
              <a:t>Lecture</a:t>
            </a:r>
            <a:endParaRPr lang="en-US" dirty="0"/>
          </a:p>
          <a:p>
            <a:pPr lvl="1"/>
            <a:r>
              <a:rPr lang="en-US" dirty="0" smtClean="0"/>
              <a:t>Clicker questions</a:t>
            </a:r>
          </a:p>
          <a:p>
            <a:pPr lvl="1"/>
            <a:r>
              <a:rPr lang="en-US" dirty="0" smtClean="0"/>
              <a:t>Flipped classroom</a:t>
            </a:r>
          </a:p>
          <a:p>
            <a:pPr lvl="1"/>
            <a:r>
              <a:rPr lang="en-US" dirty="0" smtClean="0"/>
              <a:t>Workshops</a:t>
            </a:r>
          </a:p>
          <a:p>
            <a:pPr lvl="1"/>
            <a:r>
              <a:rPr lang="en-US" dirty="0" smtClean="0"/>
              <a:t>Laboratories</a:t>
            </a:r>
          </a:p>
          <a:p>
            <a:pPr lvl="1"/>
            <a:r>
              <a:rPr lang="en-US" dirty="0" smtClean="0"/>
              <a:t>Or anything else you can think of</a:t>
            </a:r>
          </a:p>
        </p:txBody>
      </p:sp>
    </p:spTree>
    <p:extLst>
      <p:ext uri="{BB962C8B-B14F-4D97-AF65-F5344CB8AC3E}">
        <p14:creationId xmlns:p14="http://schemas.microsoft.com/office/powerpoint/2010/main" val="640409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Topics that were assigned</a:t>
            </a:r>
            <a:endParaRPr lang="en-US" b="1" dirty="0"/>
          </a:p>
        </p:txBody>
      </p:sp>
      <p:sp>
        <p:nvSpPr>
          <p:cNvPr id="3" name="Content Placeholder 2"/>
          <p:cNvSpPr>
            <a:spLocks noGrp="1"/>
          </p:cNvSpPr>
          <p:nvPr>
            <p:ph idx="1"/>
          </p:nvPr>
        </p:nvSpPr>
        <p:spPr/>
        <p:txBody>
          <a:bodyPr/>
          <a:lstStyle/>
          <a:p>
            <a:pPr marL="514350" indent="-514350">
              <a:buAutoNum type="arabicParenBoth"/>
            </a:pPr>
            <a:r>
              <a:rPr lang="en-US" dirty="0" smtClean="0"/>
              <a:t>The concentration/dilution mechanism of the kidney</a:t>
            </a:r>
          </a:p>
          <a:p>
            <a:pPr marL="514350" indent="-514350">
              <a:buAutoNum type="arabicParenBoth"/>
            </a:pPr>
            <a:r>
              <a:rPr lang="en-US" dirty="0" smtClean="0"/>
              <a:t>The regulation of blood glucose concentration</a:t>
            </a:r>
            <a:endParaRPr lang="en-US" dirty="0"/>
          </a:p>
        </p:txBody>
      </p:sp>
    </p:spTree>
    <p:extLst>
      <p:ext uri="{BB962C8B-B14F-4D97-AF65-F5344CB8AC3E}">
        <p14:creationId xmlns:p14="http://schemas.microsoft.com/office/powerpoint/2010/main" val="1543962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 Topics 1 &amp; 2</a:t>
            </a:r>
            <a:endParaRPr lang="en-US" b="1" dirty="0"/>
          </a:p>
        </p:txBody>
      </p:sp>
      <p:sp>
        <p:nvSpPr>
          <p:cNvPr id="3" name="Content Placeholder 2"/>
          <p:cNvSpPr>
            <a:spLocks noGrp="1"/>
          </p:cNvSpPr>
          <p:nvPr>
            <p:ph idx="1"/>
          </p:nvPr>
        </p:nvSpPr>
        <p:spPr/>
        <p:txBody>
          <a:bodyPr/>
          <a:lstStyle/>
          <a:p>
            <a:r>
              <a:rPr lang="en-US" dirty="0" smtClean="0"/>
              <a:t>What core concepts?</a:t>
            </a:r>
          </a:p>
          <a:p>
            <a:endParaRPr lang="en-US" dirty="0"/>
          </a:p>
          <a:p>
            <a:endParaRPr lang="en-US" dirty="0" smtClean="0"/>
          </a:p>
          <a:p>
            <a:r>
              <a:rPr lang="en-US" dirty="0" smtClean="0"/>
              <a:t>What learning activities?</a:t>
            </a:r>
            <a:endParaRPr lang="en-US" dirty="0"/>
          </a:p>
        </p:txBody>
      </p:sp>
    </p:spTree>
    <p:extLst>
      <p:ext uri="{BB962C8B-B14F-4D97-AF65-F5344CB8AC3E}">
        <p14:creationId xmlns:p14="http://schemas.microsoft.com/office/powerpoint/2010/main" val="2445543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 what do you want them </a:t>
            </a:r>
            <a:br>
              <a:rPr lang="en-US" b="1" dirty="0" smtClean="0"/>
            </a:br>
            <a:r>
              <a:rPr lang="en-US" b="1" dirty="0" smtClean="0"/>
              <a:t>to remember?</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7" name="Content Placeholder 1"/>
          <p:cNvSpPr txBox="1">
            <a:spLocks/>
          </p:cNvSpPr>
          <p:nvPr/>
        </p:nvSpPr>
        <p:spPr>
          <a:xfrm>
            <a:off x="872067" y="1362281"/>
            <a:ext cx="7408333" cy="41344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solidFill>
                <a:srgbClr val="FF0000"/>
              </a:solidFill>
            </a:endParaRPr>
          </a:p>
        </p:txBody>
      </p:sp>
      <p:sp>
        <p:nvSpPr>
          <p:cNvPr id="3" name="TextBox 2"/>
          <p:cNvSpPr txBox="1"/>
          <p:nvPr/>
        </p:nvSpPr>
        <p:spPr>
          <a:xfrm>
            <a:off x="547756" y="1642406"/>
            <a:ext cx="8139044" cy="3970318"/>
          </a:xfrm>
          <a:prstGeom prst="rect">
            <a:avLst/>
          </a:prstGeom>
          <a:noFill/>
        </p:spPr>
        <p:txBody>
          <a:bodyPr wrap="square" rtlCol="0">
            <a:spAutoFit/>
          </a:bodyPr>
          <a:lstStyle/>
          <a:p>
            <a:r>
              <a:rPr lang="en-US" dirty="0" smtClean="0"/>
              <a:t>Tell me what you want them to remember and I’ll put the items on a list here.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73566969"/>
              </p:ext>
            </p:extLst>
          </p:nvPr>
        </p:nvGraphicFramePr>
        <p:xfrm>
          <a:off x="695739" y="2103782"/>
          <a:ext cx="7851912" cy="3508940"/>
        </p:xfrm>
        <a:graphic>
          <a:graphicData uri="http://schemas.openxmlformats.org/drawingml/2006/table">
            <a:tbl>
              <a:tblPr firstRow="1" bandRow="1">
                <a:tableStyleId>{5C22544A-7EE6-4342-B048-85BDC9FD1C3A}</a:tableStyleId>
              </a:tblPr>
              <a:tblGrid>
                <a:gridCol w="3925956"/>
                <a:gridCol w="3925956"/>
              </a:tblGrid>
              <a:tr h="701788">
                <a:tc>
                  <a:txBody>
                    <a:bodyPr/>
                    <a:lstStyle/>
                    <a:p>
                      <a:endParaRPr lang="en-US"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US"/>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701788">
                <a:tc>
                  <a:txBody>
                    <a:bodyPr/>
                    <a:lstStyle/>
                    <a:p>
                      <a:endParaRPr lang="en-US"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US"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701788">
                <a:tc>
                  <a:txBody>
                    <a:bodyPr/>
                    <a:lstStyle/>
                    <a:p>
                      <a:endParaRPr lang="en-US"/>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US"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701788">
                <a:tc>
                  <a:txBody>
                    <a:bodyPr/>
                    <a:lstStyle/>
                    <a:p>
                      <a:endParaRPr lang="en-US"/>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US"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701788">
                <a:tc>
                  <a:txBody>
                    <a:bodyPr/>
                    <a:lstStyle/>
                    <a:p>
                      <a:endParaRPr lang="en-US"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endParaRPr lang="en-US"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552006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Wrap up (1)</a:t>
            </a:r>
            <a:endParaRPr lang="en-US" b="1" dirty="0"/>
          </a:p>
        </p:txBody>
      </p:sp>
      <p:sp>
        <p:nvSpPr>
          <p:cNvPr id="3" name="Content Placeholder 2"/>
          <p:cNvSpPr>
            <a:spLocks noGrp="1"/>
          </p:cNvSpPr>
          <p:nvPr>
            <p:ph idx="1"/>
          </p:nvPr>
        </p:nvSpPr>
        <p:spPr/>
        <p:txBody>
          <a:bodyPr/>
          <a:lstStyle/>
          <a:p>
            <a:r>
              <a:rPr lang="en-US" b="1" i="1" dirty="0" smtClean="0"/>
              <a:t>Which core concepts </a:t>
            </a:r>
            <a:r>
              <a:rPr lang="en-US" dirty="0" smtClean="0"/>
              <a:t>you choose to focus on will be determined by your course goals (and perhaps your students future goals).</a:t>
            </a:r>
          </a:p>
          <a:p>
            <a:r>
              <a:rPr lang="en-US" b="1" i="1" dirty="0"/>
              <a:t>W</a:t>
            </a:r>
            <a:r>
              <a:rPr lang="en-US" b="1" i="1" dirty="0" smtClean="0"/>
              <a:t>hen</a:t>
            </a:r>
            <a:r>
              <a:rPr lang="en-US" dirty="0" smtClean="0"/>
              <a:t> you introduce the core concepts you want students to use has no obvious single correct answer.</a:t>
            </a:r>
          </a:p>
          <a:p>
            <a:pPr lvl="1"/>
            <a:r>
              <a:rPr lang="en-US" dirty="0" smtClean="0"/>
              <a:t>But, however you do it, it must be followed by consistent application of the core concepts.</a:t>
            </a:r>
            <a:endParaRPr lang="en-US" dirty="0"/>
          </a:p>
        </p:txBody>
      </p:sp>
    </p:spTree>
    <p:extLst>
      <p:ext uri="{BB962C8B-B14F-4D97-AF65-F5344CB8AC3E}">
        <p14:creationId xmlns:p14="http://schemas.microsoft.com/office/powerpoint/2010/main" val="3751199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Wrap up (2)</a:t>
            </a:r>
            <a:endParaRPr lang="en-US" b="1" dirty="0"/>
          </a:p>
        </p:txBody>
      </p:sp>
      <p:sp>
        <p:nvSpPr>
          <p:cNvPr id="3" name="Content Placeholder 2"/>
          <p:cNvSpPr>
            <a:spLocks noGrp="1"/>
          </p:cNvSpPr>
          <p:nvPr>
            <p:ph idx="1"/>
          </p:nvPr>
        </p:nvSpPr>
        <p:spPr/>
        <p:txBody>
          <a:bodyPr/>
          <a:lstStyle/>
          <a:p>
            <a:r>
              <a:rPr lang="en-US" b="1" i="1" dirty="0" smtClean="0"/>
              <a:t>How</a:t>
            </a:r>
            <a:r>
              <a:rPr lang="en-US" dirty="0" smtClean="0"/>
              <a:t> you use the core concepts is also determined  by your course goals.</a:t>
            </a:r>
          </a:p>
          <a:p>
            <a:pPr lvl="1"/>
            <a:r>
              <a:rPr lang="en-US" dirty="0" smtClean="0"/>
              <a:t>But repetition and consistency are two elements in successfully helping students to use core concepts to understand physiology</a:t>
            </a:r>
          </a:p>
          <a:p>
            <a:r>
              <a:rPr lang="en-US" b="1" i="1" dirty="0" smtClean="0"/>
              <a:t>Assessment</a:t>
            </a:r>
            <a:r>
              <a:rPr lang="en-US" dirty="0" smtClean="0"/>
              <a:t> of student understanding of the core concepts is essential, and it must align with your course goals.   This is not a trivial task!</a:t>
            </a:r>
          </a:p>
          <a:p>
            <a:pPr lvl="1"/>
            <a:endParaRPr lang="en-US" dirty="0" smtClean="0"/>
          </a:p>
        </p:txBody>
      </p:sp>
    </p:spTree>
    <p:extLst>
      <p:ext uri="{BB962C8B-B14F-4D97-AF65-F5344CB8AC3E}">
        <p14:creationId xmlns:p14="http://schemas.microsoft.com/office/powerpoint/2010/main" val="3222063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Wrap up (3)</a:t>
            </a:r>
            <a:endParaRPr lang="en-US" b="1" dirty="0"/>
          </a:p>
        </p:txBody>
      </p:sp>
      <p:sp>
        <p:nvSpPr>
          <p:cNvPr id="3" name="Content Placeholder 2"/>
          <p:cNvSpPr>
            <a:spLocks noGrp="1"/>
          </p:cNvSpPr>
          <p:nvPr>
            <p:ph idx="1"/>
          </p:nvPr>
        </p:nvSpPr>
        <p:spPr/>
        <p:txBody>
          <a:bodyPr/>
          <a:lstStyle/>
          <a:p>
            <a:r>
              <a:rPr lang="en-US" sz="3600" dirty="0" smtClean="0"/>
              <a:t>It’s your turn to have a few last words.  </a:t>
            </a:r>
          </a:p>
          <a:p>
            <a:endParaRPr lang="en-US" dirty="0"/>
          </a:p>
          <a:p>
            <a:r>
              <a:rPr lang="en-US" sz="4000" dirty="0" smtClean="0"/>
              <a:t>Any questions or comments?</a:t>
            </a:r>
            <a:endParaRPr lang="en-US" sz="4000" dirty="0"/>
          </a:p>
        </p:txBody>
      </p:sp>
    </p:spTree>
    <p:extLst>
      <p:ext uri="{BB962C8B-B14F-4D97-AF65-F5344CB8AC3E}">
        <p14:creationId xmlns:p14="http://schemas.microsoft.com/office/powerpoint/2010/main" val="2942555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Finally . . . </a:t>
            </a:r>
            <a:endParaRPr lang="en-US" b="1" dirty="0"/>
          </a:p>
        </p:txBody>
      </p:sp>
      <p:sp>
        <p:nvSpPr>
          <p:cNvPr id="3" name="Content Placeholder 2"/>
          <p:cNvSpPr>
            <a:spLocks noGrp="1"/>
          </p:cNvSpPr>
          <p:nvPr>
            <p:ph idx="1"/>
          </p:nvPr>
        </p:nvSpPr>
        <p:spPr/>
        <p:txBody>
          <a:bodyPr>
            <a:normAutofit lnSpcReduction="10000"/>
          </a:bodyPr>
          <a:lstStyle/>
          <a:p>
            <a:r>
              <a:rPr lang="en-US" dirty="0" smtClean="0"/>
              <a:t>Can you help Harold Modell and me validate the two CFs we are currently working on</a:t>
            </a:r>
            <a:r>
              <a:rPr lang="en-US" i="1" dirty="0" smtClean="0"/>
              <a:t>,</a:t>
            </a:r>
            <a:r>
              <a:rPr lang="en-US" dirty="0" smtClean="0"/>
              <a:t> </a:t>
            </a:r>
            <a:r>
              <a:rPr lang="en-US" b="1" i="1" dirty="0" smtClean="0"/>
              <a:t>cell membrane</a:t>
            </a:r>
            <a:r>
              <a:rPr lang="en-US" dirty="0" smtClean="0"/>
              <a:t> and </a:t>
            </a:r>
            <a:r>
              <a:rPr lang="en-US" b="1" i="1" dirty="0" smtClean="0"/>
              <a:t>mass balance</a:t>
            </a:r>
            <a:r>
              <a:rPr lang="en-US" dirty="0" smtClean="0"/>
              <a:t>?</a:t>
            </a:r>
          </a:p>
          <a:p>
            <a:r>
              <a:rPr lang="en-US" dirty="0" smtClean="0"/>
              <a:t>I have the surveys, addressed envelopes, and stamps for returning the completed forms to me.</a:t>
            </a:r>
          </a:p>
          <a:p>
            <a:r>
              <a:rPr lang="en-US" dirty="0" smtClean="0"/>
              <a:t>Filling out the surveys should take a few minutes.</a:t>
            </a:r>
          </a:p>
          <a:p>
            <a:r>
              <a:rPr lang="en-US" dirty="0" smtClean="0"/>
              <a:t>Thanks in advance!</a:t>
            </a:r>
            <a:endParaRPr lang="en-US" dirty="0"/>
          </a:p>
        </p:txBody>
      </p:sp>
    </p:spTree>
    <p:extLst>
      <p:ext uri="{BB962C8B-B14F-4D97-AF65-F5344CB8AC3E}">
        <p14:creationId xmlns:p14="http://schemas.microsoft.com/office/powerpoint/2010/main" val="1792244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b="1" dirty="0" smtClean="0">
                <a:solidFill>
                  <a:srgbClr val="FF0000"/>
                </a:solidFill>
              </a:rPr>
              <a:t>Thank you for you your attention and your thoughtful, hard work.  </a:t>
            </a:r>
          </a:p>
          <a:p>
            <a:endParaRPr lang="en-US" sz="3600" b="1" dirty="0">
              <a:solidFill>
                <a:srgbClr val="FF0000"/>
              </a:solidFill>
            </a:endParaRPr>
          </a:p>
          <a:p>
            <a:r>
              <a:rPr lang="en-US" sz="3600" b="1" dirty="0" smtClean="0">
                <a:solidFill>
                  <a:srgbClr val="FF0000"/>
                </a:solidFill>
              </a:rPr>
              <a:t>I can say without reservation that I have certainly learned something from this afternoon’s activity. </a:t>
            </a:r>
            <a:endParaRPr lang="en-US" sz="3600" b="1" dirty="0">
              <a:solidFill>
                <a:srgbClr val="FF0000"/>
              </a:solidFill>
            </a:endParaRPr>
          </a:p>
        </p:txBody>
      </p:sp>
    </p:spTree>
    <p:extLst>
      <p:ext uri="{BB962C8B-B14F-4D97-AF65-F5344CB8AC3E}">
        <p14:creationId xmlns:p14="http://schemas.microsoft.com/office/powerpoint/2010/main" val="251892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 what do you want them </a:t>
            </a:r>
            <a:br>
              <a:rPr lang="en-US" b="1" dirty="0" smtClean="0"/>
            </a:br>
            <a:r>
              <a:rPr lang="en-US" b="1" dirty="0" smtClean="0"/>
              <a:t>to remember?</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7" name="Content Placeholder 1"/>
          <p:cNvSpPr txBox="1">
            <a:spLocks/>
          </p:cNvSpPr>
          <p:nvPr/>
        </p:nvSpPr>
        <p:spPr>
          <a:xfrm>
            <a:off x="872067" y="1362281"/>
            <a:ext cx="7408333" cy="41344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solidFill>
                <a:srgbClr val="FF0000"/>
              </a:solidFill>
            </a:endParaRPr>
          </a:p>
        </p:txBody>
      </p:sp>
      <p:sp>
        <p:nvSpPr>
          <p:cNvPr id="3" name="Rectangle 2"/>
          <p:cNvSpPr/>
          <p:nvPr/>
        </p:nvSpPr>
        <p:spPr>
          <a:xfrm>
            <a:off x="2160037" y="2659558"/>
            <a:ext cx="5723517" cy="646331"/>
          </a:xfrm>
          <a:prstGeom prst="rect">
            <a:avLst/>
          </a:prstGeom>
        </p:spPr>
        <p:txBody>
          <a:bodyPr wrap="none">
            <a:spAutoFit/>
          </a:bodyPr>
          <a:lstStyle/>
          <a:p>
            <a:r>
              <a:rPr lang="en-US" sz="3600" b="1" dirty="0"/>
              <a:t>“Big ideas”= “Core concepts” </a:t>
            </a:r>
          </a:p>
        </p:txBody>
      </p:sp>
    </p:spTree>
    <p:extLst>
      <p:ext uri="{BB962C8B-B14F-4D97-AF65-F5344CB8AC3E}">
        <p14:creationId xmlns:p14="http://schemas.microsoft.com/office/powerpoint/2010/main" val="3192758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is a “core concept?”</a:t>
            </a:r>
            <a:endParaRPr lang="en-US" b="1" dirty="0"/>
          </a:p>
        </p:txBody>
      </p:sp>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7" name="Content Placeholder 1"/>
          <p:cNvSpPr txBox="1">
            <a:spLocks/>
          </p:cNvSpPr>
          <p:nvPr/>
        </p:nvSpPr>
        <p:spPr>
          <a:xfrm>
            <a:off x="872067" y="1362281"/>
            <a:ext cx="7408333" cy="41344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solidFill>
                <a:srgbClr val="FF0000"/>
              </a:solidFill>
            </a:endParaRPr>
          </a:p>
        </p:txBody>
      </p:sp>
      <p:sp>
        <p:nvSpPr>
          <p:cNvPr id="8" name="Content Placeholder 2"/>
          <p:cNvSpPr txBox="1">
            <a:spLocks/>
          </p:cNvSpPr>
          <p:nvPr/>
        </p:nvSpPr>
        <p:spPr>
          <a:xfrm>
            <a:off x="300008" y="1490770"/>
            <a:ext cx="8640235" cy="453510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500" dirty="0" smtClean="0">
                <a:solidFill>
                  <a:srgbClr val="000000"/>
                </a:solidFill>
              </a:rPr>
              <a:t>[A core concept is an idea that is] “well tested, validated, and absolutely central to the discipline.  Each integrates many different findings and has exceptionally broad explanatory scope.  Each is the source of coherence for many key concepts, principles, and even other theories in the discipline.” </a:t>
            </a:r>
          </a:p>
          <a:p>
            <a:pPr marL="0" indent="0">
              <a:buFont typeface="Arial"/>
              <a:buNone/>
            </a:pPr>
            <a:r>
              <a:rPr lang="en-US" sz="2600" dirty="0" smtClean="0">
                <a:solidFill>
                  <a:srgbClr val="000000"/>
                </a:solidFill>
              </a:rPr>
              <a:t>	</a:t>
            </a:r>
            <a:r>
              <a:rPr lang="en-US" sz="2400" dirty="0" smtClean="0">
                <a:solidFill>
                  <a:srgbClr val="000000"/>
                </a:solidFill>
              </a:rPr>
              <a:t>Duschl RA, </a:t>
            </a:r>
            <a:r>
              <a:rPr lang="en-US" sz="2400" dirty="0" err="1" smtClean="0">
                <a:solidFill>
                  <a:srgbClr val="000000"/>
                </a:solidFill>
              </a:rPr>
              <a:t>Schweingruber</a:t>
            </a:r>
            <a:r>
              <a:rPr lang="en-US" sz="2400" dirty="0" smtClean="0">
                <a:solidFill>
                  <a:srgbClr val="000000"/>
                </a:solidFill>
              </a:rPr>
              <a:t> HA, </a:t>
            </a:r>
            <a:r>
              <a:rPr lang="en-US" sz="2400" dirty="0" err="1" smtClean="0">
                <a:solidFill>
                  <a:srgbClr val="000000"/>
                </a:solidFill>
              </a:rPr>
              <a:t>Shouse</a:t>
            </a:r>
            <a:r>
              <a:rPr lang="en-US" sz="2400" dirty="0" smtClean="0">
                <a:solidFill>
                  <a:srgbClr val="000000"/>
                </a:solidFill>
              </a:rPr>
              <a:t> AW (</a:t>
            </a:r>
            <a:r>
              <a:rPr lang="en-US" sz="2400" dirty="0" err="1" smtClean="0">
                <a:solidFill>
                  <a:srgbClr val="000000"/>
                </a:solidFill>
              </a:rPr>
              <a:t>eds</a:t>
            </a:r>
            <a:r>
              <a:rPr lang="en-US" sz="2400" dirty="0" smtClean="0">
                <a:solidFill>
                  <a:srgbClr val="000000"/>
                </a:solidFill>
              </a:rPr>
              <a:t>).  (2007).  Taking  	science to school: Learning and teaching science in grades K-8.  </a:t>
            </a:r>
          </a:p>
          <a:p>
            <a:pPr marL="0" indent="0">
              <a:buFont typeface="Arial"/>
              <a:buNone/>
            </a:pPr>
            <a:r>
              <a:rPr lang="en-US" sz="2400" dirty="0">
                <a:solidFill>
                  <a:srgbClr val="000000"/>
                </a:solidFill>
              </a:rPr>
              <a:t>	</a:t>
            </a:r>
            <a:r>
              <a:rPr lang="en-US" sz="2400" dirty="0" smtClean="0">
                <a:solidFill>
                  <a:srgbClr val="000000"/>
                </a:solidFill>
              </a:rPr>
              <a:t>National Academies Press, Washington DC </a:t>
            </a:r>
            <a:endParaRPr lang="en-US" sz="2400" dirty="0">
              <a:solidFill>
                <a:srgbClr val="000000"/>
              </a:solidFill>
            </a:endParaRPr>
          </a:p>
        </p:txBody>
      </p:sp>
    </p:spTree>
    <p:extLst>
      <p:ext uri="{BB962C8B-B14F-4D97-AF65-F5344CB8AC3E}">
        <p14:creationId xmlns:p14="http://schemas.microsoft.com/office/powerpoint/2010/main" val="1757072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7241" t="19371" r="27402" b="23117"/>
          <a:stretch/>
        </p:blipFill>
        <p:spPr>
          <a:xfrm>
            <a:off x="7473673" y="5764697"/>
            <a:ext cx="1213127" cy="861392"/>
          </a:xfrm>
        </p:spPr>
      </p:pic>
      <p:pic>
        <p:nvPicPr>
          <p:cNvPr id="6" name="Picture 5"/>
          <p:cNvPicPr>
            <a:picLocks noChangeAspect="1"/>
          </p:cNvPicPr>
          <p:nvPr/>
        </p:nvPicPr>
        <p:blipFill>
          <a:blip r:embed="rId3"/>
          <a:stretch>
            <a:fillRect/>
          </a:stretch>
        </p:blipFill>
        <p:spPr>
          <a:xfrm>
            <a:off x="353391" y="6018974"/>
            <a:ext cx="1806646" cy="404743"/>
          </a:xfrm>
          <a:prstGeom prst="rect">
            <a:avLst/>
          </a:prstGeom>
        </p:spPr>
      </p:pic>
      <p:sp>
        <p:nvSpPr>
          <p:cNvPr id="7" name="Content Placeholder 1"/>
          <p:cNvSpPr txBox="1">
            <a:spLocks/>
          </p:cNvSpPr>
          <p:nvPr/>
        </p:nvSpPr>
        <p:spPr>
          <a:xfrm>
            <a:off x="872067" y="1362281"/>
            <a:ext cx="7408333" cy="41344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solidFill>
                <a:srgbClr val="FF0000"/>
              </a:solidFill>
            </a:endParaRPr>
          </a:p>
        </p:txBody>
      </p:sp>
      <p:sp>
        <p:nvSpPr>
          <p:cNvPr id="8" name="Title 1"/>
          <p:cNvSpPr>
            <a:spLocks noGrp="1"/>
          </p:cNvSpPr>
          <p:nvPr>
            <p:ph type="title"/>
          </p:nvPr>
        </p:nvSpPr>
        <p:spPr/>
        <p:txBody>
          <a:bodyPr>
            <a:normAutofit fontScale="90000"/>
          </a:bodyPr>
          <a:lstStyle/>
          <a:p>
            <a:r>
              <a:rPr lang="en-US" b="1" dirty="0" smtClean="0">
                <a:solidFill>
                  <a:srgbClr val="000000"/>
                </a:solidFill>
              </a:rPr>
              <a:t>How did we develop the list of </a:t>
            </a:r>
            <a:br>
              <a:rPr lang="en-US" b="1" dirty="0" smtClean="0">
                <a:solidFill>
                  <a:srgbClr val="000000"/>
                </a:solidFill>
              </a:rPr>
            </a:br>
            <a:r>
              <a:rPr lang="en-US" b="1" dirty="0" smtClean="0">
                <a:solidFill>
                  <a:srgbClr val="000000"/>
                </a:solidFill>
              </a:rPr>
              <a:t>core concepts of physiology?</a:t>
            </a:r>
            <a:endParaRPr lang="en-US" b="1" dirty="0">
              <a:solidFill>
                <a:srgbClr val="000000"/>
              </a:solidFill>
            </a:endParaRPr>
          </a:p>
        </p:txBody>
      </p:sp>
      <p:sp>
        <p:nvSpPr>
          <p:cNvPr id="9" name="Content Placeholder 4"/>
          <p:cNvSpPr txBox="1">
            <a:spLocks/>
          </p:cNvSpPr>
          <p:nvPr/>
        </p:nvSpPr>
        <p:spPr>
          <a:xfrm>
            <a:off x="457200" y="1689274"/>
            <a:ext cx="8229600" cy="393993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Conceptual assessment in </a:t>
            </a:r>
            <a:r>
              <a:rPr lang="en-US" b="1" dirty="0" smtClean="0"/>
              <a:t>biology</a:t>
            </a:r>
            <a:r>
              <a:rPr lang="en-US" dirty="0" smtClean="0"/>
              <a:t> (CAB) meeting (2007)</a:t>
            </a:r>
          </a:p>
          <a:p>
            <a:pPr marL="0" indent="0">
              <a:buFont typeface="Arial"/>
              <a:buNone/>
            </a:pPr>
            <a:r>
              <a:rPr lang="en-US" dirty="0" smtClean="0"/>
              <a:t>Deliberations on core concepts of </a:t>
            </a:r>
            <a:r>
              <a:rPr lang="en-US" b="1" dirty="0" smtClean="0"/>
              <a:t>physiology</a:t>
            </a:r>
            <a:r>
              <a:rPr lang="en-US" dirty="0" smtClean="0"/>
              <a:t> (2007-2009)</a:t>
            </a:r>
          </a:p>
          <a:p>
            <a:pPr marL="0" indent="0">
              <a:buFont typeface="Arial"/>
              <a:buNone/>
            </a:pPr>
            <a:r>
              <a:rPr lang="en-US" dirty="0" smtClean="0"/>
              <a:t>Surveys of </a:t>
            </a:r>
            <a:r>
              <a:rPr lang="en-US" b="1" dirty="0" smtClean="0"/>
              <a:t>physiology</a:t>
            </a:r>
            <a:r>
              <a:rPr lang="en-US" dirty="0" smtClean="0"/>
              <a:t> teaching faculty (2008-2011)</a:t>
            </a:r>
          </a:p>
          <a:p>
            <a:pPr marL="0" indent="0">
              <a:buFont typeface="Arial"/>
              <a:buNone/>
            </a:pPr>
            <a:r>
              <a:rPr lang="en-US" dirty="0" smtClean="0"/>
              <a:t>Discussions and workshops at EB and HAPS meetings (2007-</a:t>
            </a:r>
            <a:r>
              <a:rPr lang="en-US" dirty="0"/>
              <a:t> </a:t>
            </a:r>
            <a:r>
              <a:rPr lang="en-US" dirty="0" smtClean="0"/>
              <a:t>     )</a:t>
            </a:r>
          </a:p>
          <a:p>
            <a:pPr marL="0" indent="0">
              <a:buFont typeface="Arial"/>
              <a:buNone/>
            </a:pPr>
            <a:endParaRPr lang="en-US" dirty="0" smtClean="0"/>
          </a:p>
          <a:p>
            <a:pPr marL="0" indent="0">
              <a:buFont typeface="Arial"/>
              <a:buNone/>
            </a:pPr>
            <a:endParaRPr lang="en-US" dirty="0"/>
          </a:p>
        </p:txBody>
      </p:sp>
    </p:spTree>
    <p:extLst>
      <p:ext uri="{BB962C8B-B14F-4D97-AF65-F5344CB8AC3E}">
        <p14:creationId xmlns:p14="http://schemas.microsoft.com/office/powerpoint/2010/main" val="1858138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1008143" y="1417638"/>
            <a:ext cx="7408333" cy="41344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solidFill>
                <a:srgbClr val="FF0000"/>
              </a:solidFill>
            </a:endParaRPr>
          </a:p>
        </p:txBody>
      </p:sp>
      <p:sp>
        <p:nvSpPr>
          <p:cNvPr id="8" name="Title 2"/>
          <p:cNvSpPr>
            <a:spLocks noGrp="1"/>
          </p:cNvSpPr>
          <p:nvPr>
            <p:ph type="title"/>
          </p:nvPr>
        </p:nvSpPr>
        <p:spPr/>
        <p:txBody>
          <a:bodyPr>
            <a:normAutofit fontScale="90000"/>
          </a:bodyPr>
          <a:lstStyle/>
          <a:p>
            <a:r>
              <a:rPr lang="en-US" b="1" dirty="0" smtClean="0">
                <a:solidFill>
                  <a:srgbClr val="000000"/>
                </a:solidFill>
              </a:rPr>
              <a:t>The core concepts of physiology</a:t>
            </a:r>
            <a:br>
              <a:rPr lang="en-US" b="1" dirty="0" smtClean="0">
                <a:solidFill>
                  <a:srgbClr val="000000"/>
                </a:solidFill>
              </a:rPr>
            </a:br>
            <a:r>
              <a:rPr lang="en-US" b="1" dirty="0" smtClean="0">
                <a:solidFill>
                  <a:srgbClr val="FF0000"/>
                </a:solidFill>
              </a:rPr>
              <a:t>(in alphabetical order)</a:t>
            </a:r>
            <a:endParaRPr lang="en-US" b="1" dirty="0">
              <a:solidFill>
                <a:srgbClr val="FF0000"/>
              </a:solidFill>
            </a:endParaRPr>
          </a:p>
        </p:txBody>
      </p:sp>
      <p:graphicFrame>
        <p:nvGraphicFramePr>
          <p:cNvPr id="10" name="Content Placeholder 3"/>
          <p:cNvGraphicFramePr>
            <a:graphicFrameLocks/>
          </p:cNvGraphicFramePr>
          <p:nvPr>
            <p:extLst>
              <p:ext uri="{D42A27DB-BD31-4B8C-83A1-F6EECF244321}">
                <p14:modId xmlns:p14="http://schemas.microsoft.com/office/powerpoint/2010/main" val="367400166"/>
              </p:ext>
            </p:extLst>
          </p:nvPr>
        </p:nvGraphicFramePr>
        <p:xfrm>
          <a:off x="312302" y="1873320"/>
          <a:ext cx="8546720" cy="4632960"/>
        </p:xfrm>
        <a:graphic>
          <a:graphicData uri="http://schemas.openxmlformats.org/drawingml/2006/table">
            <a:tbl>
              <a:tblPr firstRow="1" bandRow="1">
                <a:tableStyleId>{5C22544A-7EE6-4342-B048-85BDC9FD1C3A}</a:tableStyleId>
              </a:tblPr>
              <a:tblGrid>
                <a:gridCol w="4273360"/>
                <a:gridCol w="4273360"/>
              </a:tblGrid>
              <a:tr h="370840">
                <a:tc>
                  <a:txBody>
                    <a:bodyPr/>
                    <a:lstStyle/>
                    <a:p>
                      <a:r>
                        <a:rPr lang="en-US" sz="3200" b="0" dirty="0" smtClean="0">
                          <a:solidFill>
                            <a:schemeClr val="tx1"/>
                          </a:solidFill>
                        </a:rPr>
                        <a:t>Causality</a:t>
                      </a:r>
                      <a:endParaRPr lang="en-US" sz="3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Homeostasis</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89729">
                <a:tc>
                  <a:txBody>
                    <a:bodyPr/>
                    <a:lstStyle/>
                    <a:p>
                      <a:r>
                        <a:rPr lang="en-US" sz="3200" b="0" dirty="0" smtClean="0"/>
                        <a:t>Cell-cell communication</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Interdependence</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Cell membrane</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Levels of organization</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Cell</a:t>
                      </a:r>
                      <a:r>
                        <a:rPr lang="en-US" sz="3200" b="0" baseline="0" dirty="0" smtClean="0"/>
                        <a:t> theory</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Mass balance</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Energy</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Physics/chemistry</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Evolution</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Scientific reasoning</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Flow down gradients</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Structure/function</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Genes to proteins</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31582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52708</TotalTime>
  <Words>2444</Words>
  <Application>Microsoft Macintosh PowerPoint</Application>
  <PresentationFormat>On-screen Show (4:3)</PresentationFormat>
  <Paragraphs>293</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Office Theme</vt:lpstr>
      <vt:lpstr>Teaching Physiology with  Core Concepts</vt:lpstr>
      <vt:lpstr>Acknowledgments</vt:lpstr>
      <vt:lpstr>Agenda for this afternoon</vt:lpstr>
      <vt:lpstr>Let’s do a brief exercise</vt:lpstr>
      <vt:lpstr>So, what do you want them  to remember?</vt:lpstr>
      <vt:lpstr>So, what do you want them  to remember?</vt:lpstr>
      <vt:lpstr>What is a “core concept?”</vt:lpstr>
      <vt:lpstr>How did we develop the list of  core concepts of physiology?</vt:lpstr>
      <vt:lpstr>The core concepts of physiology (in alphabetical order)</vt:lpstr>
      <vt:lpstr>The core concepts we have been working on </vt:lpstr>
      <vt:lpstr>Our list of core concepts is NOT . . .</vt:lpstr>
      <vt:lpstr>Our list of core concepts is . . .  </vt:lpstr>
      <vt:lpstr>What changes might we make  to the list of core concepts?</vt:lpstr>
      <vt:lpstr>What do core concepts look like? Visual representation of homeostasis</vt:lpstr>
      <vt:lpstr>PowerPoint Presentation</vt:lpstr>
      <vt:lpstr>What is a conceptual framework </vt:lpstr>
      <vt:lpstr>CF for cell membrane</vt:lpstr>
      <vt:lpstr>What is a concept inventory?</vt:lpstr>
      <vt:lpstr>What does it mean to “validate” a concept inventory?</vt:lpstr>
      <vt:lpstr>One question from a  concept inventory</vt:lpstr>
      <vt:lpstr>Another question from a  concept inventory</vt:lpstr>
      <vt:lpstr>What have we accomplished to date?</vt:lpstr>
      <vt:lpstr>What have we accomplished to date?</vt:lpstr>
      <vt:lpstr>But . . . . </vt:lpstr>
      <vt:lpstr>References</vt:lpstr>
      <vt:lpstr>Teaching Physiology with Core Concepts: A workshop</vt:lpstr>
      <vt:lpstr>Goal for the workshop</vt:lpstr>
      <vt:lpstr>Agenda for workshop</vt:lpstr>
      <vt:lpstr>PowerPoint Presentation</vt:lpstr>
      <vt:lpstr>PowerPoint Presentation</vt:lpstr>
      <vt:lpstr>Some of the issues with employing core concepts in a course</vt:lpstr>
      <vt:lpstr>Divide into your groups</vt:lpstr>
      <vt:lpstr>It is important to note. . . (1)</vt:lpstr>
      <vt:lpstr>It is important to note. . . (2)</vt:lpstr>
      <vt:lpstr>Which core concepts to use?</vt:lpstr>
      <vt:lpstr>Core concepts we will  work with </vt:lpstr>
      <vt:lpstr>First exercise</vt:lpstr>
      <vt:lpstr>Second exercise</vt:lpstr>
      <vt:lpstr>Second exercise</vt:lpstr>
      <vt:lpstr>Second exercise</vt:lpstr>
      <vt:lpstr>Second exercise</vt:lpstr>
      <vt:lpstr>How and when to introduce the core concepts to be used?</vt:lpstr>
      <vt:lpstr>Consider the following grouping of core concepts</vt:lpstr>
      <vt:lpstr>Consider the following grouping of core concepts</vt:lpstr>
      <vt:lpstr>How to use core concepts to  master a topic?</vt:lpstr>
      <vt:lpstr>Third exercise (1)</vt:lpstr>
      <vt:lpstr>Third exercise (2)</vt:lpstr>
      <vt:lpstr>Topics that were assigned</vt:lpstr>
      <vt:lpstr>for Topics 1 &amp; 2</vt:lpstr>
      <vt:lpstr>Wrap up (1)</vt:lpstr>
      <vt:lpstr>Wrap up (2)</vt:lpstr>
      <vt:lpstr>Wrap up (3)</vt:lpstr>
      <vt:lpstr>Finally . . . </vt:lpstr>
      <vt:lpstr>PowerPoint Presentation</vt:lpstr>
    </vt:vector>
  </TitlesOfParts>
  <Company>Rush Medical College</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want them to remember when they’re done with your course?</dc:title>
  <dc:creator>Joel Michael</dc:creator>
  <cp:lastModifiedBy>Jenny McFarland</cp:lastModifiedBy>
  <cp:revision>164</cp:revision>
  <dcterms:created xsi:type="dcterms:W3CDTF">2018-05-14T18:12:55Z</dcterms:created>
  <dcterms:modified xsi:type="dcterms:W3CDTF">2019-04-23T16:54:42Z</dcterms:modified>
</cp:coreProperties>
</file>